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3" r:id="rId24"/>
    <p:sldId id="258" r:id="rId4"/>
    <p:sldId id="259" r:id="rId5"/>
    <p:sldId id="274" r:id="rId25"/>
    <p:sldId id="260" r:id="rId6"/>
    <p:sldId id="261" r:id="rId7"/>
    <p:sldId id="262" r:id="rId8"/>
    <p:sldId id="263" r:id="rId9"/>
    <p:sldId id="264" r:id="rId10"/>
    <p:sldId id="265" r:id="rId11"/>
    <p:sldId id="266" r:id="rId12"/>
    <p:sldId id="275" r:id="rId26"/>
    <p:sldId id="267" r:id="rId13"/>
    <p:sldId id="268" r:id="rId14"/>
    <p:sldId id="269" r:id="rId15"/>
    <p:sldId id="270" r:id="rId16"/>
    <p:sldId id="276" r:id="rId27"/>
    <p:sldId id="277" r:id="rId28"/>
    <p:sldId id="278" r:id="rId29"/>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  <Relationship Id="rId24" Type="http://schemas.openxmlformats.org/officeDocument/2006/relationships/slide" Target="slides/slide18.xml"/>
  <Relationship Id="rId25" Type="http://schemas.openxmlformats.org/officeDocument/2006/relationships/slide" Target="slides/slide19.xml"/>
  <Relationship Id="rId26" Type="http://schemas.openxmlformats.org/officeDocument/2006/relationships/slide" Target="slides/slide20.xml"/>
  <Relationship Id="rId27" Type="http://schemas.openxmlformats.org/officeDocument/2006/relationships/slide" Target="slides/slide21.xml"/>
  <Relationship Id="rId28" Type="http://schemas.openxmlformats.org/officeDocument/2006/relationships/slide" Target="slides/slide22.xml"/>
  <Relationship Id="rId29" Type="http://schemas.openxmlformats.org/officeDocument/2006/relationships/slide" Target="slides/slide23.xml"/>
</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Ore</c:v>
                </c:pt>
              </c:strCache>
            </c:strRef>
          </c:tx>
          <c:spPr>
            <a:solidFill>
              <a:schemeClr val="accent1"/>
            </a:solidFill>
            <a:ln w="9525" cap="flat">
              <a:solidFill>
                <a:srgbClr val="F9F9F9"/>
              </a:solidFill>
              <a:prstDash val="solid"/>
              <a:round/>
            </a:ln>
            <a:effectLst/>
          </c:spPr>
          <c:dPt>
            <c:idx val="0"/>
            <c:bubble3D val="0"/>
            <c:spPr>
              <a:solidFill>
                <a:srgbClr val="2A6F97"/>
              </a:solidFill>
              <a:effectLst/>
            </c:spPr>
          </c:dPt>
          <c:dPt>
            <c:idx val="1"/>
            <c:bubble3D val="0"/>
            <c:spPr>
              <a:solidFill>
                <a:srgbClr val="E07A1F"/>
              </a:solidFill>
              <a:effectLst/>
            </c:spPr>
          </c:dPt>
          <c:dPt>
            <c:idx val="2"/>
            <c:bubble3D val="0"/>
            <c:spPr>
              <a:solidFill>
                <a:srgbClr val="2E8B57"/>
              </a:solidFill>
              <a:effectLst/>
            </c:spPr>
          </c:dPt>
          <c:dPt>
            <c:idx val="3"/>
            <c:bubble3D val="0"/>
            <c:spPr>
              <a:solidFill>
                <a:srgbClr val="12355B"/>
              </a:solidFill>
              <a:effectLst/>
            </c:spPr>
          </c:dPt>
          <c:dLbls>
            <c:dLbl>
              <c:idx val="0"/>
              <c:numFmt formatCode="General" sourceLinked="0"/>
              <c:spPr/>
              <c:txPr>
                <a:bodyPr/>
                <a:lstStyle/>
                <a:p>
                  <a:pPr>
                    <a:defRPr sz="1400" b="1" i="0" u="none" strike="noStrike">
                      <a:solidFill>
                        <a:srgbClr val="FFFFFF"/>
                      </a:solidFill>
                      <a:latin typeface="Arial"/>
                    </a:defRPr>
                  </a:pPr>
                </a:p>
              </c:txPr>
              <c:showLegendKey val="0"/>
              <c:showVal val="1"/>
              <c:showCatName val="0"/>
              <c:showSerName val="0"/>
              <c:showPercent val="0"/>
              <c:showBubbleSize val="0"/>
            </c:dLbl>
            <c:dLbl>
              <c:idx val="1"/>
              <c:numFmt formatCode="General" sourceLinked="0"/>
              <c:spPr/>
              <c:txPr>
                <a:bodyPr/>
                <a:lstStyle/>
                <a:p>
                  <a:pPr>
                    <a:defRPr sz="1400" b="1" i="0" u="none" strike="noStrike">
                      <a:solidFill>
                        <a:srgbClr val="FFFFFF"/>
                      </a:solidFill>
                      <a:latin typeface="Arial"/>
                    </a:defRPr>
                  </a:pPr>
                </a:p>
              </c:txPr>
              <c:showLegendKey val="0"/>
              <c:showVal val="1"/>
              <c:showCatName val="0"/>
              <c:showSerName val="0"/>
              <c:showPercent val="0"/>
              <c:showBubbleSize val="0"/>
            </c:dLbl>
            <c:dLbl>
              <c:idx val="2"/>
              <c:numFmt formatCode="General" sourceLinked="0"/>
              <c:spPr/>
              <c:txPr>
                <a:bodyPr/>
                <a:lstStyle/>
                <a:p>
                  <a:pPr>
                    <a:defRPr sz="1400" b="1" i="0" u="none" strike="noStrike">
                      <a:solidFill>
                        <a:srgbClr val="FFFFFF"/>
                      </a:solidFill>
                      <a:latin typeface="Arial"/>
                    </a:defRPr>
                  </a:pPr>
                </a:p>
              </c:txPr>
              <c:showLegendKey val="0"/>
              <c:showVal val="1"/>
              <c:showCatName val="0"/>
              <c:showSerName val="0"/>
              <c:showPercent val="0"/>
              <c:showBubbleSize val="0"/>
            </c:dLbl>
            <c:dLbl>
              <c:idx val="3"/>
              <c:numFmt formatCode="General" sourceLinked="0"/>
              <c:spPr/>
              <c:txPr>
                <a:bodyPr/>
                <a:lstStyle/>
                <a:p>
                  <a:pPr>
                    <a:defRPr sz="1400" b="1" i="0" u="none" strike="noStrike">
                      <a:solidFill>
                        <a:srgbClr val="FFFFFF"/>
                      </a:solidFill>
                      <a:latin typeface="Arial"/>
                    </a:defRPr>
                  </a:pPr>
                </a:p>
              </c:txPr>
              <c:showLegendKey val="0"/>
              <c:showVal val="1"/>
              <c:showCatName val="0"/>
              <c:showSerName val="0"/>
              <c:showPercent val="0"/>
              <c:showBubbleSize val="0"/>
            </c:dLbl>
            <c:numFmt formatCode="General" sourceLinked="0"/>
            <c:txPr>
              <a:bodyPr/>
              <a:lstStyle/>
              <a:p>
                <a:pPr>
                  <a:defRPr sz="1800" b="1" i="0" u="none" strike="noStrike">
                    <a:solidFill>
                      <a:srgbClr val="000000"/>
                    </a:solidFill>
                    <a:latin typeface="Arial"/>
                  </a:defRPr>
                </a:pPr>
              </a:p>
            </c:txPr>
            <c:showLegendKey val="0"/>
            <c:showVal val="0"/>
            <c:showCatName val="1"/>
            <c:showSerName val="0"/>
            <c:showPercent val="1"/>
            <c:showBubbleSize val="0"/>
            <c:showLeaderLines val="0"/>
          </c:dLbls>
          <c:cat>
            <c:strRef>
              <c:f>Sheet1!$A$2:$A$5</c:f>
              <c:strCache>
                <c:ptCount val="4"/>
                <c:pt idx="0">
                  <c:v>Incontri iniziale e finale</c:v>
                </c:pt>
                <c:pt idx="1">
                  <c:v>Laboratori formativi</c:v>
                </c:pt>
                <c:pt idx="2">
                  <c:v>Peer to peer</c:v>
                </c:pt>
                <c:pt idx="3">
                  <c:v>Formazione online</c:v>
                </c:pt>
              </c:strCache>
            </c:strRef>
          </c:cat>
          <c:val>
            <c:numRef>
              <c:f>Sheet1!$B$2:$B$5</c:f>
              <c:numCache>
                <c:ptCount val="4"/>
                <c:pt idx="0">
                  <c:v>6</c:v>
                </c:pt>
                <c:pt idx="1">
                  <c:v>12</c:v>
                </c:pt>
                <c:pt idx="2">
                  <c:v>12</c:v>
                </c:pt>
                <c:pt idx="3">
                  <c:v>20</c:v>
                </c:pt>
              </c:numCache>
            </c:numRef>
          </c:val>
        </c:ser>
        <c:firstSliceAng val="0"/>
        <c:holeSize val="55"/>
      </c:doughnutChart>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Presentazione del percorso di formazione e periodo annuale di prova per i docenti neoassunti. Quadro aggiornato a settembre 2026: DM 226/2022 e integrazioni del DL 19/2024.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DM 226/2022 si applica a tutto il personale sottoposto al percorso dal 2022/23, qualunque sia la graduatoria di provenienza (GAE, GM, ecc.). Il DL 19/2024, art. 14, convertito dalla L. 56/2024, ha previsto che almeno il 20% delle ore sia dedicato alla didattica digitale integrata e ai nuovi linguaggi.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L’anno di prova non è un esame sulla singola lezione “perfetta”: è un percorso di crescita professionale. Il DM 226/2022 parla di bilancio delle competenze, patto per lo sviluppo professionale, laboratori basati su ricerca-azione e osservazione reciproca: strumenti pensati per sperimentare, riflettere e migliorare. Anche l’errore, se documentato e rielaborato, diventa occasione di apprendimento. Proposta: adottare nel proprio anno di prova un’idea del Movimento Avanguardie Educative di INDIRE (ad esempio Flipped classroom, Debate, Spaced learning, Aule laboratorio disciplinari, Apprendimento differenziato, Dentro/fuori la scuola, TEAL), progettarla con il tutor, osservarla nelle ore di peer to peer e documentarla nel portfolio. Il Manifesto delle Avanguardie indica sette orizzonti: superare il modello trasmissivo, sfruttare le tecnologie, creare nuovi spazi per l’apprendimento, riorganizzare il tempo del fare scuola, riconnettere i saperi della scuola con quelli della società della conoscenza, investire sul capitale umano, rendere l’innovazione sostenibile e trasferibile. Il colloquio finale può diventare così il racconto di una sperimentazione, non solo la rendicontazione di attività.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Categorie previste dall’art. 2 del DM 226/2022. Per i docenti assunti da GPS I fascia sostegno con contratto finalizzato al ruolo, al percorso si aggiunge una prova disciplinare davanti al Comitato; verificare le istruzioni ministeriali sulle immissioni in ruolo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3 DM 226/2022. Il superamento è subordinato ad almeno 180 giorni di servizio, di cui 120 di attività didattiche. Per il part-time i giorni sono ridotti proporzionalmente, fermo restando l’obbligo delle attività formative.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6 DM 226/2022: quattro fasi. Resta ferma la partecipazione alle attività formative della scuola (L. 107/2015, c. 124). Per il DL 19/2024 almeno il 20% delle ore riguarda didattica digitale integrata e nuovi linguaggi.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7 e 8 DM 226/2022. Gli incontri plenari non superano di norma 6 ore complessive. I laboratori si articolano di norma in 4 incontri da 3 ore. Le modalità di iscrizione ai laboratori saranno comunicate dalla scuola.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9 DM 226/2022. È opportuno che il tutor sia della stessa disciplina (o area) e dello stesso plesso del docente in prova.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10 e 11 DM 226/2022. Il portfolio, in formato digitale, ha valore formativo per la crescita professionale ed è la base del colloquio finale. Va consegnato al Dirigente, che lo trasmette al Comitato almeno 5 giorni prima del colloquio.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5 DM 226/2022. Il bilancio iniziale, predisposto entro il secondo mese dalla presa di servizio, consente di analizzare criticamente le competenze e di impostare un progetto di formazione coerente. Il patto tiene conto anche dei bisogni della scuola. È possibile avvalersi dell’offerta formativa facoltativa su S.O.F.I.A., anche con la Carta del docente.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12 DM 226/2022. Il tutor può collaborare anche all’elaborazione, sperimentazione e validazione di risorse didattiche e unità di apprendimento.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13 DM 226/2022. Il Comitato è convocato dal Dirigente tra il termine delle attività didattiche (compresi gli esami di Stato) e la conclusione dell’anno scolastico. Il tutor presenta le risultanze dell’istruttoria; il Dirigente presenta una relazione per ciascun docente. La mancata conclusione della procedura entro il 31 agosto può determinare profili di responsabilità.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test si svolge contestualmente al colloquio e consiste nella discussione e valutazione delle risultanze dell’istruttoria del tutor e della relazione del Dirigente, con riferimento esplicito all’acquisizione delle competenze osservate. Gli indicatori dell’Allegato A orientano l’osservazione durante tutto l’anno. Il test integra, e non sostituisce, la valutazione del Dirigente sentito il Comitato.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14 DM 226/2022. In caso di gravi lacune culturali, pedagogiche, metodologico-didattiche o relazionali il Dirigente richiede prontamente una visita ispettiva. La relazione del dirigente tecnico entra nella documentazione esaminata dal Comitato al termine del secondo periodo, durante il quale si ripete l’accertamento con il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 2 e 3 DM 226/2022. La ripetizione per mancato raggiungimento del requisito di servizio comporta la partecipazione alle connesse attività di formazione, parte integrante del servizio in anno di prova.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scuola comunicherà con circolare interna le date dell’incontro iniziale e dei laboratori.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image" Target="../media/image-6-3.png"/><Relationship Id="rId5" Type="http://schemas.openxmlformats.org/officeDocument/2006/relationships/image" Target="../media/image-6-4.png"/><Relationship Id="rId6" Type="http://schemas.openxmlformats.org/officeDocument/2006/relationships/slideLayout" Target="../slideLayouts/slideLayout1.xml"/><Relationship Id="rId7" Type="http://schemas.openxmlformats.org/officeDocument/2006/relationships/notesSlide" Target="../notesSlides/notesSlide6.xml"/><Relationship Id="rId8" Type="http://schemas.openxmlformats.org/officeDocument/2006/relationships/image" Target="../media/image-4-5.png"/></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 Id="rId5" Type="http://schemas.openxmlformats.org/officeDocument/2006/relationships/image" Target="../media/image-4-5.png"/></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10-3.png"/><Relationship Id="rId3" Type="http://schemas.openxmlformats.org/officeDocument/2006/relationships/image" Target="../media/image-17-1.png"/><Relationship Id="rId4" Type="http://schemas.openxmlformats.org/officeDocument/2006/relationships/image" Target="../media/image-15-4.png"/><Relationship Id="rId5"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image" Target="../media/image-17-3.png"/><Relationship Id="rId2" Type="http://schemas.openxmlformats.org/officeDocument/2006/relationships/image" Target="../media/image-4-1.png"/><Relationship Id="rId3" Type="http://schemas.openxmlformats.org/officeDocument/2006/relationships/image" Target="../media/image-11-2.png"/><Relationship Id="rId4" Type="http://schemas.openxmlformats.org/officeDocument/2006/relationships/image" Target="../media/image-6-1.png"/><Relationship Id="rId5" Type="http://schemas.openxmlformats.org/officeDocument/2006/relationships/image" Target="../media/image-11-5.png"/><Relationship Id="rId6"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11-2.png"/><Relationship Id="rId3" Type="http://schemas.openxmlformats.org/officeDocument/2006/relationships/image" Target="../media/image-9-4.png"/><Relationship Id="rId4" Type="http://schemas.openxmlformats.org/officeDocument/2006/relationships/image" Target="../media/icon-FaIdCard.png"/><Relationship Id="rId5"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7-1.png"/><Relationship Id="rId3" Type="http://schemas.openxmlformats.org/officeDocument/2006/relationships/image" Target="../media/icon-FaPiggyBank.png"/><Relationship Id="rId4" Type="http://schemas.openxmlformats.org/officeDocument/2006/relationships/image" Target="../media/image-9-4.png"/><Relationship Id="rId5" Type="http://schemas.openxmlformats.org/officeDocument/2006/relationships/image" Target="../media/image-4-5.png"/><Relationship Id="rId6"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image" Target="../media/icon-FaLock.png"/><Relationship Id="rId2" Type="http://schemas.openxmlformats.org/officeDocument/2006/relationships/image" Target="../media/icon-FaCreditCard.pn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55B"/>
        </a:solidFill>
      </p:bgPr>
    </p:bg>
    <p:spTree>
      <p:nvGrpSpPr>
        <p:cNvPr id="1" name=""/>
        <p:cNvGrpSpPr/>
        <p:nvPr/>
      </p:nvGrpSpPr>
      <p:grpSpPr>
        <a:xfrm>
          <a:off x="0" y="0"/>
          <a:ext cx="0" cy="0"/>
          <a:chOff x="0" y="0"/>
          <a:chExt cx="0" cy="0"/>
        </a:xfrm>
      </p:grpSpPr>
      <p:sp>
        <p:nvSpPr>
          <p:cNvPr id="2" name="Shape 0"/>
          <p:cNvSpPr/>
          <p:nvPr/>
        </p:nvSpPr>
        <p:spPr>
          <a:xfrm>
            <a:off x="457200" y="411480"/>
            <a:ext cx="868680" cy="868680"/>
          </a:xfrm>
          <a:prstGeom prst="ellipse">
            <a:avLst/>
          </a:prstGeom>
          <a:solidFill>
            <a:srgbClr val="FFFFFF"/>
          </a:solidFill>
          <a:ln w="12700">
            <a:solidFill>
              <a:srgbClr val="FFFFFF"/>
            </a:solidFill>
            <a:prstDash val="solid"/>
          </a:ln>
        </p:spPr>
      </p:sp>
      <p:pic>
        <p:nvPicPr>
          <p:cNvPr id="3" name="Image 0" descr="preencoded.png">    </p:cNvPr>
          <p:cNvPicPr>
            <a:picLocks noChangeAspect="1"/>
          </p:cNvPicPr>
          <p:nvPr/>
        </p:nvPicPr>
        <p:blipFill>
          <a:blip r:embed="rId1"/>
          <a:stretch>
            <a:fillRect/>
          </a:stretch>
        </p:blipFill>
        <p:spPr>
          <a:xfrm>
            <a:off x="548640" y="484632"/>
            <a:ext cx="685800" cy="722376"/>
          </a:xfrm>
          <a:prstGeom prst="rect">
            <a:avLst/>
          </a:prstGeom>
        </p:spPr>
      </p:pic>
      <p:sp>
        <p:nvSpPr>
          <p:cNvPr id="4" name="Text 1"/>
          <p:cNvSpPr txBox="1"/>
          <p:nvPr/>
        </p:nvSpPr>
        <p:spPr>
          <a:xfrm>
            <a:off x="1508760" y="457200"/>
            <a:ext cx="6858000" cy="777240"/>
          </a:xfrm>
          <a:prstGeom prst="rect">
            <a:avLst/>
          </a:prstGeom>
          <a:noFill/>
          <a:ln/>
        </p:spPr>
        <p:txBody>
          <a:bodyPr wrap="square" lIns="0" tIns="0" rIns="0" bIns="0" rtlCol="0" anchor="ctr"/>
          <a:lstStyle/>
          <a:p>
            <a:pPr indent="0" marL="0">
              <a:buNone/>
            </a:pPr>
            <a:r>
              <a:rPr lang="en-US" sz="1300" b="1" dirty="0">
                <a:solidFill>
                  <a:srgbClr val="CADCFC"/>
                </a:solidFill>
                <a:latin typeface="Calibri" pitchFamily="34" charset="0"/>
                <a:ea typeface="Calibri" pitchFamily="34" charset="-122"/>
                <a:cs typeface="Calibri" pitchFamily="34" charset="-120"/>
              </a:rPr>
              <a:t>MINISTERO DELL’ISTRUZIONE E DEL MERITO</a:t>
            </a:r>
            <a:endParaRPr lang="en-US" sz="1300" dirty="0"/>
          </a:p>
          <a:p>
            <a:pPr indent="0" marL="0">
              <a:buNone/>
            </a:pPr>
            <a:r>
              <a:rPr lang="en-US" sz="1300" dirty="0">
                <a:solidFill>
                  <a:srgbClr val="CADCFC"/>
                </a:solidFill>
                <a:latin typeface="Calibri" pitchFamily="34" charset="0"/>
                <a:ea typeface="Calibri" pitchFamily="34" charset="-122"/>
                <a:cs typeface="Calibri" pitchFamily="34" charset="-120"/>
              </a:rPr>
              <a:t>Istituto Comprensivo Statale “Rossano 1”</a:t>
            </a:r>
            <a:endParaRPr lang="en-US" sz="1300" dirty="0"/>
          </a:p>
        </p:txBody>
      </p:sp>
      <p:sp>
        <p:nvSpPr>
          <p:cNvPr id="5" name="Text 2"/>
          <p:cNvSpPr txBox="1"/>
          <p:nvPr/>
        </p:nvSpPr>
        <p:spPr>
          <a:xfrm>
            <a:off x="457200" y="1737360"/>
            <a:ext cx="8229600" cy="822960"/>
          </a:xfrm>
          <a:prstGeom prst="rect">
            <a:avLst/>
          </a:prstGeom>
          <a:noFill/>
          <a:ln/>
        </p:spPr>
        <p:txBody>
          <a:bodyPr wrap="square" lIns="0" tIns="0" rIns="0" bIns="0" rtlCol="0" anchor="ctr"/>
          <a:lstStyle/>
          <a:p>
            <a:pPr indent="0" marL="0">
              <a:buNone/>
            </a:pPr>
            <a:r>
              <a:rPr lang="en-US" sz="4200" b="1" dirty="0">
                <a:solidFill>
                  <a:srgbClr val="FFFFFF"/>
                </a:solidFill>
                <a:latin typeface="Cambria" pitchFamily="34" charset="0"/>
                <a:ea typeface="Cambria" pitchFamily="34" charset="-122"/>
                <a:cs typeface="Cambria" pitchFamily="34" charset="-120"/>
              </a:rPr>
              <a:t>Anno di formazione e prova</a:t>
            </a:r>
            <a:endParaRPr lang="en-US" sz="4200" dirty="0"/>
          </a:p>
        </p:txBody>
      </p:sp>
      <p:sp>
        <p:nvSpPr>
          <p:cNvPr id="6" name="Text 3"/>
          <p:cNvSpPr txBox="1"/>
          <p:nvPr/>
        </p:nvSpPr>
        <p:spPr>
          <a:xfrm>
            <a:off x="457200" y="2560320"/>
            <a:ext cx="8229600" cy="502920"/>
          </a:xfrm>
          <a:prstGeom prst="rect">
            <a:avLst/>
          </a:prstGeom>
          <a:noFill/>
          <a:ln/>
        </p:spPr>
        <p:txBody>
          <a:bodyPr wrap="square" lIns="0" tIns="0" rIns="0" bIns="0" rtlCol="0" anchor="ctr"/>
          <a:lstStyle/>
          <a:p>
            <a:pPr indent="0" marL="0">
              <a:buNone/>
            </a:pPr>
            <a:r>
              <a:rPr lang="en-US" sz="2400" i="1" dirty="0">
                <a:solidFill>
                  <a:srgbClr val="E07A1F"/>
                </a:solidFill>
                <a:latin typeface="Cambria" pitchFamily="34" charset="0"/>
                <a:ea typeface="Cambria" pitchFamily="34" charset="-122"/>
                <a:cs typeface="Cambria" pitchFamily="34" charset="-120"/>
              </a:rPr>
              <a:t>Docenti neoassunti · a.s. 2026/2027</a:t>
            </a:r>
            <a:endParaRPr lang="en-US" sz="2400" dirty="0"/>
          </a:p>
        </p:txBody>
      </p:sp>
      <p:sp>
        <p:nvSpPr>
          <p:cNvPr id="7" name="Text 4"/>
          <p:cNvSpPr txBox="1"/>
          <p:nvPr/>
        </p:nvSpPr>
        <p:spPr>
          <a:xfrm>
            <a:off x="457200" y="3383280"/>
            <a:ext cx="8229600" cy="365760"/>
          </a:xfrm>
          <a:prstGeom prst="rect">
            <a:avLst/>
          </a:prstGeom>
          <a:noFill/>
          <a:ln/>
        </p:spPr>
        <p:txBody>
          <a:bodyPr wrap="square" lIns="0" tIns="0" rIns="0" bIns="0" rtlCol="0" anchor="ctr"/>
          <a:lstStyle/>
          <a:p>
            <a:pPr indent="0" marL="0">
              <a:buNone/>
            </a:pPr>
            <a:r>
              <a:rPr lang="en-US" sz="1300" dirty="0">
                <a:solidFill>
                  <a:srgbClr val="CADCFC"/>
                </a:solidFill>
                <a:latin typeface="Calibri" pitchFamily="34" charset="0"/>
                <a:ea typeface="Calibri" pitchFamily="34" charset="-122"/>
                <a:cs typeface="Calibri" pitchFamily="34" charset="-120"/>
              </a:rPr>
              <a:t>DM 226 del 16 agosto 2022 · DL 19/2024 (L. 56/2024)</a:t>
            </a:r>
            <a:endParaRPr lang="en-US" sz="1300" dirty="0"/>
          </a:p>
        </p:txBody>
      </p:sp>
      <p:sp>
        <p:nvSpPr>
          <p:cNvPr id="8" name="Text 5"/>
          <p:cNvSpPr txBox="1"/>
          <p:nvPr/>
        </p:nvSpPr>
        <p:spPr>
          <a:xfrm>
            <a:off x="457200" y="4297680"/>
            <a:ext cx="8229600" cy="320040"/>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Incontro di presentazione del percorso</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Il quadro normativo</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Le norme di riferimento del percorso</a:t>
            </a:r>
            <a:endParaRPr lang="en-US" sz="1400" dirty="0"/>
          </a:p>
        </p:txBody>
      </p:sp>
      <p:sp>
        <p:nvSpPr>
          <p:cNvPr id="4" name="Shape 2"/>
          <p:cNvSpPr/>
          <p:nvPr/>
        </p:nvSpPr>
        <p:spPr>
          <a:xfrm>
            <a:off x="731520" y="1783080"/>
            <a:ext cx="7680960" cy="0"/>
          </a:xfrm>
          <a:prstGeom prst="line">
            <a:avLst/>
          </a:prstGeom>
          <a:noFill/>
          <a:ln w="25400">
            <a:solidFill>
              <a:srgbClr val="2A6F97"/>
            </a:solidFill>
            <a:prstDash val="solid"/>
          </a:ln>
        </p:spPr>
      </p:sp>
      <p:sp>
        <p:nvSpPr>
          <p:cNvPr id="5" name="Shape 3"/>
          <p:cNvSpPr/>
          <p:nvPr/>
        </p:nvSpPr>
        <p:spPr>
          <a:xfrm>
            <a:off x="1062990" y="1463040"/>
            <a:ext cx="640080" cy="640080"/>
          </a:xfrm>
          <a:prstGeom prst="ellipse">
            <a:avLst/>
          </a:prstGeom>
          <a:solidFill>
            <a:srgbClr val="12355B"/>
          </a:solidFill>
          <a:ln w="25400">
            <a:solidFill>
              <a:srgbClr val="FFFFFF"/>
            </a:solidFill>
            <a:prstDash val="solid"/>
          </a:ln>
        </p:spPr>
      </p:sp>
      <p:sp>
        <p:nvSpPr>
          <p:cNvPr id="6" name="Text 4"/>
          <p:cNvSpPr txBox="1"/>
          <p:nvPr/>
        </p:nvSpPr>
        <p:spPr>
          <a:xfrm>
            <a:off x="1062990" y="1463040"/>
            <a:ext cx="640080" cy="64008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2015</a:t>
            </a:r>
            <a:endParaRPr lang="en-US" sz="1200" dirty="0"/>
          </a:p>
        </p:txBody>
      </p:sp>
      <p:sp>
        <p:nvSpPr>
          <p:cNvPr id="7" name="Shape 5"/>
          <p:cNvSpPr/>
          <p:nvPr/>
        </p:nvSpPr>
        <p:spPr>
          <a:xfrm>
            <a:off x="457200" y="2331720"/>
            <a:ext cx="1851660" cy="2148840"/>
          </a:xfrm>
          <a:prstGeom prst="roundRect">
            <a:avLst>
              <a:gd name="adj" fmla="val 3951"/>
            </a:avLst>
          </a:prstGeom>
          <a:solidFill>
            <a:srgbClr val="EAF2F8"/>
          </a:solidFill>
          <a:ln w="12700">
            <a:solidFill>
              <a:srgbClr val="EAF2F8"/>
            </a:solidFill>
            <a:prstDash val="solid"/>
          </a:ln>
        </p:spPr>
      </p:sp>
      <p:sp>
        <p:nvSpPr>
          <p:cNvPr id="8" name="Text 6"/>
          <p:cNvSpPr txBox="1"/>
          <p:nvPr/>
        </p:nvSpPr>
        <p:spPr>
          <a:xfrm>
            <a:off x="566928" y="2450592"/>
            <a:ext cx="1632204" cy="41148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L. 107/2015</a:t>
            </a:r>
            <a:endParaRPr lang="en-US" sz="1400" dirty="0"/>
          </a:p>
        </p:txBody>
      </p:sp>
      <p:sp>
        <p:nvSpPr>
          <p:cNvPr id="9" name="Text 7"/>
          <p:cNvSpPr txBox="1"/>
          <p:nvPr/>
        </p:nvSpPr>
        <p:spPr>
          <a:xfrm>
            <a:off x="566928" y="2880360"/>
            <a:ext cx="1632204" cy="150876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Commi 115-120: periodo di formazione e prova e ruolo del Comitato di valutazione</a:t>
            </a:r>
            <a:endParaRPr lang="en-US" sz="1200" dirty="0"/>
          </a:p>
        </p:txBody>
      </p:sp>
      <p:sp>
        <p:nvSpPr>
          <p:cNvPr id="10" name="Shape 8"/>
          <p:cNvSpPr/>
          <p:nvPr/>
        </p:nvSpPr>
        <p:spPr>
          <a:xfrm>
            <a:off x="3188970" y="1463040"/>
            <a:ext cx="640080" cy="640080"/>
          </a:xfrm>
          <a:prstGeom prst="ellipse">
            <a:avLst/>
          </a:prstGeom>
          <a:solidFill>
            <a:srgbClr val="12355B"/>
          </a:solidFill>
          <a:ln w="25400">
            <a:solidFill>
              <a:srgbClr val="FFFFFF"/>
            </a:solidFill>
            <a:prstDash val="solid"/>
          </a:ln>
        </p:spPr>
      </p:sp>
      <p:sp>
        <p:nvSpPr>
          <p:cNvPr id="11" name="Text 9"/>
          <p:cNvSpPr txBox="1"/>
          <p:nvPr/>
        </p:nvSpPr>
        <p:spPr>
          <a:xfrm>
            <a:off x="3188970" y="1463040"/>
            <a:ext cx="640080" cy="64008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2022</a:t>
            </a:r>
            <a:endParaRPr lang="en-US" sz="1200" dirty="0"/>
          </a:p>
        </p:txBody>
      </p:sp>
      <p:sp>
        <p:nvSpPr>
          <p:cNvPr id="12" name="Shape 10"/>
          <p:cNvSpPr/>
          <p:nvPr/>
        </p:nvSpPr>
        <p:spPr>
          <a:xfrm>
            <a:off x="2583180" y="2331720"/>
            <a:ext cx="1851660" cy="2148840"/>
          </a:xfrm>
          <a:prstGeom prst="roundRect">
            <a:avLst>
              <a:gd name="adj" fmla="val 3951"/>
            </a:avLst>
          </a:prstGeom>
          <a:solidFill>
            <a:srgbClr val="EAF2F8"/>
          </a:solidFill>
          <a:ln w="12700">
            <a:solidFill>
              <a:srgbClr val="EAF2F8"/>
            </a:solidFill>
            <a:prstDash val="solid"/>
          </a:ln>
        </p:spPr>
      </p:sp>
      <p:sp>
        <p:nvSpPr>
          <p:cNvPr id="13" name="Text 11"/>
          <p:cNvSpPr txBox="1"/>
          <p:nvPr/>
        </p:nvSpPr>
        <p:spPr>
          <a:xfrm>
            <a:off x="2692908" y="2450592"/>
            <a:ext cx="1632204" cy="41148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DM 226/2022</a:t>
            </a:r>
            <a:endParaRPr lang="en-US" sz="1400" dirty="0"/>
          </a:p>
        </p:txBody>
      </p:sp>
      <p:sp>
        <p:nvSpPr>
          <p:cNvPr id="14" name="Text 12"/>
          <p:cNvSpPr txBox="1"/>
          <p:nvPr/>
        </p:nvSpPr>
        <p:spPr>
          <a:xfrm>
            <a:off x="2692908" y="2880360"/>
            <a:ext cx="1632204" cy="150876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Nuova disciplina del percorso: introduce il test finale e l’Allegato A</a:t>
            </a:r>
            <a:endParaRPr lang="en-US" sz="1200" dirty="0"/>
          </a:p>
        </p:txBody>
      </p:sp>
      <p:sp>
        <p:nvSpPr>
          <p:cNvPr id="15" name="Shape 13"/>
          <p:cNvSpPr/>
          <p:nvPr/>
        </p:nvSpPr>
        <p:spPr>
          <a:xfrm>
            <a:off x="5314950" y="1463040"/>
            <a:ext cx="640080" cy="640080"/>
          </a:xfrm>
          <a:prstGeom prst="ellipse">
            <a:avLst/>
          </a:prstGeom>
          <a:solidFill>
            <a:srgbClr val="12355B"/>
          </a:solidFill>
          <a:ln w="25400">
            <a:solidFill>
              <a:srgbClr val="FFFFFF"/>
            </a:solidFill>
            <a:prstDash val="solid"/>
          </a:ln>
        </p:spPr>
      </p:sp>
      <p:sp>
        <p:nvSpPr>
          <p:cNvPr id="16" name="Text 14"/>
          <p:cNvSpPr txBox="1"/>
          <p:nvPr/>
        </p:nvSpPr>
        <p:spPr>
          <a:xfrm>
            <a:off x="5314950" y="1463040"/>
            <a:ext cx="640080" cy="64008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2024</a:t>
            </a:r>
            <a:endParaRPr lang="en-US" sz="1200" dirty="0"/>
          </a:p>
        </p:txBody>
      </p:sp>
      <p:sp>
        <p:nvSpPr>
          <p:cNvPr id="17" name="Shape 15"/>
          <p:cNvSpPr/>
          <p:nvPr/>
        </p:nvSpPr>
        <p:spPr>
          <a:xfrm>
            <a:off x="4709160" y="2331720"/>
            <a:ext cx="1851660" cy="2148840"/>
          </a:xfrm>
          <a:prstGeom prst="roundRect">
            <a:avLst>
              <a:gd name="adj" fmla="val 3951"/>
            </a:avLst>
          </a:prstGeom>
          <a:solidFill>
            <a:srgbClr val="EAF2F8"/>
          </a:solidFill>
          <a:ln w="12700">
            <a:solidFill>
              <a:srgbClr val="EAF2F8"/>
            </a:solidFill>
            <a:prstDash val="solid"/>
          </a:ln>
        </p:spPr>
      </p:sp>
      <p:sp>
        <p:nvSpPr>
          <p:cNvPr id="18" name="Text 16"/>
          <p:cNvSpPr txBox="1"/>
          <p:nvPr/>
        </p:nvSpPr>
        <p:spPr>
          <a:xfrm>
            <a:off x="4818888" y="2450592"/>
            <a:ext cx="1632204" cy="41148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DL 19/2024</a:t>
            </a:r>
            <a:endParaRPr lang="en-US" sz="1400" dirty="0"/>
          </a:p>
        </p:txBody>
      </p:sp>
      <p:sp>
        <p:nvSpPr>
          <p:cNvPr id="19" name="Text 17"/>
          <p:cNvSpPr txBox="1"/>
          <p:nvPr/>
        </p:nvSpPr>
        <p:spPr>
          <a:xfrm>
            <a:off x="4818888" y="2880360"/>
            <a:ext cx="1632204" cy="150876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Almeno il 20% delle ore su didattica digitale e nuovi linguaggi (PNRR)</a:t>
            </a:r>
            <a:endParaRPr lang="en-US" sz="1200" dirty="0"/>
          </a:p>
        </p:txBody>
      </p:sp>
      <p:sp>
        <p:nvSpPr>
          <p:cNvPr id="20" name="Shape 18"/>
          <p:cNvSpPr/>
          <p:nvPr/>
        </p:nvSpPr>
        <p:spPr>
          <a:xfrm>
            <a:off x="7440930" y="1463040"/>
            <a:ext cx="640080" cy="640080"/>
          </a:xfrm>
          <a:prstGeom prst="ellipse">
            <a:avLst/>
          </a:prstGeom>
          <a:solidFill>
            <a:srgbClr val="E07A1F"/>
          </a:solidFill>
          <a:ln w="25400">
            <a:solidFill>
              <a:srgbClr val="FFFFFF"/>
            </a:solidFill>
            <a:prstDash val="solid"/>
          </a:ln>
        </p:spPr>
      </p:sp>
      <p:sp>
        <p:nvSpPr>
          <p:cNvPr id="21" name="Text 19"/>
          <p:cNvSpPr txBox="1"/>
          <p:nvPr/>
        </p:nvSpPr>
        <p:spPr>
          <a:xfrm>
            <a:off x="7440930" y="1463040"/>
            <a:ext cx="640080" cy="64008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2026</a:t>
            </a:r>
            <a:endParaRPr lang="en-US" sz="1200" dirty="0"/>
          </a:p>
        </p:txBody>
      </p:sp>
      <p:sp>
        <p:nvSpPr>
          <p:cNvPr id="22" name="Shape 20"/>
          <p:cNvSpPr/>
          <p:nvPr/>
        </p:nvSpPr>
        <p:spPr>
          <a:xfrm>
            <a:off x="6835140" y="2331720"/>
            <a:ext cx="1851660" cy="2148840"/>
          </a:xfrm>
          <a:prstGeom prst="roundRect">
            <a:avLst>
              <a:gd name="adj" fmla="val 3951"/>
            </a:avLst>
          </a:prstGeom>
          <a:solidFill>
            <a:srgbClr val="FDF0E4"/>
          </a:solidFill>
          <a:ln w="12700">
            <a:solidFill>
              <a:srgbClr val="FDF0E4"/>
            </a:solidFill>
            <a:prstDash val="solid"/>
          </a:ln>
        </p:spPr>
      </p:sp>
      <p:sp>
        <p:nvSpPr>
          <p:cNvPr id="23" name="Text 21"/>
          <p:cNvSpPr txBox="1"/>
          <p:nvPr/>
        </p:nvSpPr>
        <p:spPr>
          <a:xfrm>
            <a:off x="6944868" y="2450592"/>
            <a:ext cx="1632204" cy="41148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a.s. 2026/27</a:t>
            </a:r>
            <a:endParaRPr lang="en-US" sz="1400" dirty="0"/>
          </a:p>
        </p:txBody>
      </p:sp>
      <p:sp>
        <p:nvSpPr>
          <p:cNvPr id="24" name="Text 22"/>
          <p:cNvSpPr txBox="1"/>
          <p:nvPr/>
        </p:nvSpPr>
        <p:spPr>
          <a:xfrm>
            <a:off x="6944868" y="2880360"/>
            <a:ext cx="1632204" cy="150876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Percorso di 50 ore (DM 226/2022): nota operativa MIM 2026/27 non ancora pubblicata</a:t>
            </a:r>
            <a:endParaRPr lang="en-US" sz="1200" dirty="0"/>
          </a:p>
        </p:txBody>
      </p:sp>
      <p:sp>
        <p:nvSpPr>
          <p:cNvPr id="25" name="Text 23"/>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26" name="Text 24"/>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Principi pedagogici: sperimentare per crescere</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L’anno di prova come spazio di ricerca e innovazione didattica</a:t>
            </a:r>
            <a:endParaRPr lang="en-US" sz="1400" dirty="0"/>
          </a:p>
        </p:txBody>
      </p:sp>
      <p:sp>
        <p:nvSpPr>
          <p:cNvPr id="4" name="Shape 2"/>
          <p:cNvSpPr/>
          <p:nvPr/>
        </p:nvSpPr>
        <p:spPr>
          <a:xfrm>
            <a:off x="457200" y="1325880"/>
            <a:ext cx="2514600" cy="2011680"/>
          </a:xfrm>
          <a:prstGeom prst="roundRect">
            <a:avLst>
              <a:gd name="adj" fmla="val 3636"/>
            </a:avLst>
          </a:prstGeom>
          <a:solidFill>
            <a:srgbClr val="EAF2F8"/>
          </a:solidFill>
          <a:ln w="12700">
            <a:solidFill>
              <a:srgbClr val="EAF2F8"/>
            </a:solidFill>
            <a:prstDash val="solid"/>
          </a:ln>
        </p:spPr>
      </p:sp>
      <p:sp>
        <p:nvSpPr>
          <p:cNvPr id="5" name="Shape 3"/>
          <p:cNvSpPr/>
          <p:nvPr/>
        </p:nvSpPr>
        <p:spPr>
          <a:xfrm>
            <a:off x="640080" y="1463040"/>
            <a:ext cx="457200" cy="457200"/>
          </a:xfrm>
          <a:prstGeom prst="ellipse">
            <a:avLst/>
          </a:prstGeom>
          <a:solidFill>
            <a:srgbClr val="5B6770"/>
          </a:solidFill>
          <a:ln w="12700">
            <a:solidFill>
              <a:srgbClr val="5B6770"/>
            </a:solidFill>
            <a:prstDash val="solid"/>
          </a:ln>
        </p:spPr>
      </p:sp>
      <p:pic>
        <p:nvPicPr>
          <p:cNvPr id="6" name="Image 0" descr="preencoded.png">    </p:cNvPr>
          <p:cNvPicPr>
            <a:picLocks noChangeAspect="1"/>
          </p:cNvPicPr>
          <p:nvPr/>
        </p:nvPicPr>
        <p:blipFill>
          <a:blip r:embed="rId1"/>
          <a:stretch>
            <a:fillRect/>
          </a:stretch>
        </p:blipFill>
        <p:spPr>
          <a:xfrm>
            <a:off x="754380" y="1577340"/>
            <a:ext cx="228600" cy="228600"/>
          </a:xfrm>
          <a:prstGeom prst="rect">
            <a:avLst/>
          </a:prstGeom>
        </p:spPr>
      </p:pic>
      <p:sp>
        <p:nvSpPr>
          <p:cNvPr id="7" name="Text 4"/>
          <p:cNvSpPr txBox="1"/>
          <p:nvPr/>
        </p:nvSpPr>
        <p:spPr>
          <a:xfrm>
            <a:off x="1188720" y="1463040"/>
            <a:ext cx="1691640" cy="457200"/>
          </a:xfrm>
          <a:prstGeom prst="rect">
            <a:avLst/>
          </a:prstGeom>
          <a:noFill/>
          <a:ln/>
        </p:spPr>
        <p:txBody>
          <a:bodyPr wrap="square" lIns="0" tIns="0" rIns="0" bIns="0" rtlCol="0" anchor="ctr"/>
          <a:lstStyle/>
          <a:p>
            <a:pPr indent="0" marL="0">
              <a:buNone/>
            </a:pPr>
            <a:r>
              <a:rPr lang="en-US" sz="1600" b="1" dirty="0">
                <a:solidFill>
                  <a:srgbClr val="5B6770"/>
                </a:solidFill>
                <a:latin typeface="Cambria" pitchFamily="34" charset="0"/>
                <a:ea typeface="Cambria" pitchFamily="34" charset="-122"/>
                <a:cs typeface="Cambria" pitchFamily="34" charset="-120"/>
              </a:rPr>
              <a:t>Non solo…</a:t>
            </a:r>
            <a:endParaRPr lang="en-US" sz="1600" dirty="0"/>
          </a:p>
        </p:txBody>
      </p:sp>
      <p:sp>
        <p:nvSpPr>
          <p:cNvPr id="8" name="Text 5"/>
          <p:cNvSpPr txBox="1"/>
          <p:nvPr/>
        </p:nvSpPr>
        <p:spPr>
          <a:xfrm>
            <a:off x="640080" y="2057400"/>
            <a:ext cx="2240280" cy="1188720"/>
          </a:xfrm>
          <a:prstGeom prst="rect">
            <a:avLst/>
          </a:prstGeom>
          <a:noFill/>
          <a:ln/>
        </p:spPr>
        <p:txBody>
          <a:bodyPr wrap="square" lIns="0" tIns="0" rIns="0" bIns="0" rtlCol="0" anchor="t"/>
          <a:lstStyle/>
          <a:p>
            <a:pPr marL="342900" indent="-342900">
              <a:spcAft>
                <a:spcPts val="400"/>
              </a:spcAft>
              <a:buSzPct val="100000"/>
              <a:buChar char="•"/>
            </a:pPr>
            <a:r>
              <a:rPr lang="en-US" sz="1250" dirty="0">
                <a:solidFill>
                  <a:srgbClr val="5B6770"/>
                </a:solidFill>
                <a:latin typeface="Calibri" pitchFamily="34" charset="0"/>
                <a:ea typeface="Calibri" pitchFamily="34" charset="-122"/>
                <a:cs typeface="Calibri" pitchFamily="34" charset="-120"/>
              </a:rPr>
              <a:t>la performance della singola lezione</a:t>
            </a:r>
            <a:endParaRPr lang="en-US" sz="1250" dirty="0"/>
          </a:p>
          <a:p>
            <a:pPr marL="342900" indent="-342900">
              <a:spcAft>
                <a:spcPts val="400"/>
              </a:spcAft>
              <a:buSzPct val="100000"/>
              <a:buChar char="•"/>
            </a:pPr>
            <a:r>
              <a:rPr lang="en-US" sz="1250" dirty="0">
                <a:solidFill>
                  <a:srgbClr val="5B6770"/>
                </a:solidFill>
                <a:latin typeface="Calibri" pitchFamily="34" charset="0"/>
                <a:ea typeface="Calibri" pitchFamily="34" charset="-122"/>
                <a:cs typeface="Calibri" pitchFamily="34" charset="-120"/>
              </a:rPr>
              <a:t>l’adempimento formale</a:t>
            </a:r>
            <a:endParaRPr lang="en-US" sz="1250" dirty="0"/>
          </a:p>
          <a:p>
            <a:pPr marL="342900" indent="-342900">
              <a:spcAft>
                <a:spcPts val="400"/>
              </a:spcAft>
              <a:buSzPct val="100000"/>
              <a:buChar char="•"/>
            </a:pPr>
            <a:r>
              <a:rPr lang="en-US" sz="1250" dirty="0">
                <a:solidFill>
                  <a:srgbClr val="5B6770"/>
                </a:solidFill>
                <a:latin typeface="Calibri" pitchFamily="34" charset="0"/>
                <a:ea typeface="Calibri" pitchFamily="34" charset="-122"/>
                <a:cs typeface="Calibri" pitchFamily="34" charset="-120"/>
              </a:rPr>
              <a:t>il prodotto finale</a:t>
            </a:r>
            <a:endParaRPr lang="en-US" sz="1250" dirty="0"/>
          </a:p>
        </p:txBody>
      </p:sp>
      <p:sp>
        <p:nvSpPr>
          <p:cNvPr id="9" name="Shape 6"/>
          <p:cNvSpPr/>
          <p:nvPr/>
        </p:nvSpPr>
        <p:spPr>
          <a:xfrm rot="5400000">
            <a:off x="3044952" y="2240280"/>
            <a:ext cx="256032" cy="201168"/>
          </a:xfrm>
          <a:prstGeom prst="triangle">
            <a:avLst/>
          </a:prstGeom>
          <a:solidFill>
            <a:srgbClr val="E07A1F"/>
          </a:solidFill>
          <a:ln w="12700">
            <a:solidFill>
              <a:srgbClr val="E07A1F"/>
            </a:solidFill>
            <a:prstDash val="solid"/>
          </a:ln>
        </p:spPr>
      </p:sp>
      <p:sp>
        <p:nvSpPr>
          <p:cNvPr id="10" name="Shape 7"/>
          <p:cNvSpPr/>
          <p:nvPr/>
        </p:nvSpPr>
        <p:spPr>
          <a:xfrm>
            <a:off x="3383280" y="1325880"/>
            <a:ext cx="5303520" cy="2011680"/>
          </a:xfrm>
          <a:prstGeom prst="roundRect">
            <a:avLst>
              <a:gd name="adj" fmla="val 3636"/>
            </a:avLst>
          </a:prstGeom>
          <a:solidFill>
            <a:srgbClr val="12355B"/>
          </a:solidFill>
          <a:ln w="12700">
            <a:solidFill>
              <a:srgbClr val="12355B"/>
            </a:solidFill>
            <a:prstDash val="solid"/>
          </a:ln>
        </p:spPr>
      </p:sp>
      <p:sp>
        <p:nvSpPr>
          <p:cNvPr id="11" name="Shape 8"/>
          <p:cNvSpPr/>
          <p:nvPr/>
        </p:nvSpPr>
        <p:spPr>
          <a:xfrm>
            <a:off x="3566160" y="1463040"/>
            <a:ext cx="457200" cy="457200"/>
          </a:xfrm>
          <a:prstGeom prst="ellipse">
            <a:avLst/>
          </a:prstGeom>
          <a:solidFill>
            <a:srgbClr val="E07A1F"/>
          </a:solidFill>
          <a:ln w="12700">
            <a:solidFill>
              <a:srgbClr val="E07A1F"/>
            </a:solidFill>
            <a:prstDash val="solid"/>
          </a:ln>
        </p:spPr>
      </p:sp>
      <p:pic>
        <p:nvPicPr>
          <p:cNvPr id="12" name="Image 1" descr="preencoded.png">    </p:cNvPr>
          <p:cNvPicPr>
            <a:picLocks noChangeAspect="1"/>
          </p:cNvPicPr>
          <p:nvPr/>
        </p:nvPicPr>
        <p:blipFill>
          <a:blip r:embed="rId2"/>
          <a:stretch>
            <a:fillRect/>
          </a:stretch>
        </p:blipFill>
        <p:spPr>
          <a:xfrm>
            <a:off x="3680460" y="1577340"/>
            <a:ext cx="228600" cy="228600"/>
          </a:xfrm>
          <a:prstGeom prst="rect">
            <a:avLst/>
          </a:prstGeom>
        </p:spPr>
      </p:pic>
      <p:sp>
        <p:nvSpPr>
          <p:cNvPr id="13" name="Text 9"/>
          <p:cNvSpPr txBox="1"/>
          <p:nvPr/>
        </p:nvSpPr>
        <p:spPr>
          <a:xfrm>
            <a:off x="4114800" y="1463040"/>
            <a:ext cx="4480560" cy="45720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…ma soprattutto la capacità di</a:t>
            </a:r>
            <a:endParaRPr lang="en-US" sz="1600" dirty="0"/>
          </a:p>
        </p:txBody>
      </p:sp>
      <p:sp>
        <p:nvSpPr>
          <p:cNvPr id="14" name="Text 10"/>
          <p:cNvSpPr txBox="1"/>
          <p:nvPr/>
        </p:nvSpPr>
        <p:spPr>
          <a:xfrm>
            <a:off x="3566160" y="2057400"/>
            <a:ext cx="2423160" cy="566928"/>
          </a:xfrm>
          <a:prstGeom prst="rect">
            <a:avLst/>
          </a:prstGeom>
          <a:noFill/>
          <a:ln/>
        </p:spPr>
        <p:txBody>
          <a:bodyPr wrap="square" lIns="0" tIns="0" rIns="0" bIns="0" rtlCol="0" anchor="t"/>
          <a:lstStyle/>
          <a:p>
            <a:pPr indent="0" marL="0">
              <a:buNone/>
            </a:pPr>
            <a:r>
              <a:rPr lang="en-US" sz="1200" b="1" dirty="0">
                <a:solidFill>
                  <a:srgbClr val="E07A1F"/>
                </a:solidFill>
                <a:latin typeface="Calibri" pitchFamily="34" charset="0"/>
                <a:ea typeface="Calibri" pitchFamily="34" charset="-122"/>
                <a:cs typeface="Calibri" pitchFamily="34" charset="-120"/>
              </a:rPr>
              <a:t>Sperimentare</a:t>
            </a:r>
            <a:endParaRPr lang="en-US" sz="1200" dirty="0"/>
          </a:p>
          <a:p>
            <a:pPr indent="0" marL="0">
              <a:buNone/>
            </a:pPr>
            <a:r>
              <a:rPr lang="en-US" sz="1200" dirty="0">
                <a:solidFill>
                  <a:srgbClr val="DDE7F0"/>
                </a:solidFill>
                <a:latin typeface="Calibri" pitchFamily="34" charset="0"/>
                <a:ea typeface="Calibri" pitchFamily="34" charset="-122"/>
                <a:cs typeface="Calibri" pitchFamily="34" charset="-120"/>
              </a:rPr>
              <a:t>metodologie attive e nuovi setting</a:t>
            </a:r>
            <a:endParaRPr lang="en-US" sz="1200" dirty="0"/>
          </a:p>
        </p:txBody>
      </p:sp>
      <p:sp>
        <p:nvSpPr>
          <p:cNvPr id="15" name="Text 11"/>
          <p:cNvSpPr txBox="1"/>
          <p:nvPr/>
        </p:nvSpPr>
        <p:spPr>
          <a:xfrm>
            <a:off x="6126480" y="2057400"/>
            <a:ext cx="2423160" cy="566928"/>
          </a:xfrm>
          <a:prstGeom prst="rect">
            <a:avLst/>
          </a:prstGeom>
          <a:noFill/>
          <a:ln/>
        </p:spPr>
        <p:txBody>
          <a:bodyPr wrap="square" lIns="0" tIns="0" rIns="0" bIns="0" rtlCol="0" anchor="t"/>
          <a:lstStyle/>
          <a:p>
            <a:pPr indent="0" marL="0">
              <a:buNone/>
            </a:pPr>
            <a:r>
              <a:rPr lang="en-US" sz="1200" b="1" dirty="0">
                <a:solidFill>
                  <a:srgbClr val="E07A1F"/>
                </a:solidFill>
                <a:latin typeface="Calibri" pitchFamily="34" charset="0"/>
                <a:ea typeface="Calibri" pitchFamily="34" charset="-122"/>
                <a:cs typeface="Calibri" pitchFamily="34" charset="-120"/>
              </a:rPr>
              <a:t>Innovare</a:t>
            </a:r>
            <a:endParaRPr lang="en-US" sz="1200" dirty="0"/>
          </a:p>
          <a:p>
            <a:pPr indent="0" marL="0">
              <a:buNone/>
            </a:pPr>
            <a:r>
              <a:rPr lang="en-US" sz="1200" dirty="0">
                <a:solidFill>
                  <a:srgbClr val="DDE7F0"/>
                </a:solidFill>
                <a:latin typeface="Calibri" pitchFamily="34" charset="0"/>
                <a:ea typeface="Calibri" pitchFamily="34" charset="-122"/>
                <a:cs typeface="Calibri" pitchFamily="34" charset="-120"/>
              </a:rPr>
              <a:t>spazi, tempi e strumenti della didattica</a:t>
            </a:r>
            <a:endParaRPr lang="en-US" sz="1200" dirty="0"/>
          </a:p>
        </p:txBody>
      </p:sp>
      <p:sp>
        <p:nvSpPr>
          <p:cNvPr id="16" name="Text 12"/>
          <p:cNvSpPr txBox="1"/>
          <p:nvPr/>
        </p:nvSpPr>
        <p:spPr>
          <a:xfrm>
            <a:off x="3566160" y="2679192"/>
            <a:ext cx="2423160" cy="566928"/>
          </a:xfrm>
          <a:prstGeom prst="rect">
            <a:avLst/>
          </a:prstGeom>
          <a:noFill/>
          <a:ln/>
        </p:spPr>
        <p:txBody>
          <a:bodyPr wrap="square" lIns="0" tIns="0" rIns="0" bIns="0" rtlCol="0" anchor="t"/>
          <a:lstStyle/>
          <a:p>
            <a:pPr indent="0" marL="0">
              <a:buNone/>
            </a:pPr>
            <a:r>
              <a:rPr lang="en-US" sz="1200" b="1" dirty="0">
                <a:solidFill>
                  <a:srgbClr val="E07A1F"/>
                </a:solidFill>
                <a:latin typeface="Calibri" pitchFamily="34" charset="0"/>
                <a:ea typeface="Calibri" pitchFamily="34" charset="-122"/>
                <a:cs typeface="Calibri" pitchFamily="34" charset="-120"/>
              </a:rPr>
              <a:t>Riflettere</a:t>
            </a:r>
            <a:endParaRPr lang="en-US" sz="1200" dirty="0"/>
          </a:p>
          <a:p>
            <a:pPr indent="0" marL="0">
              <a:buNone/>
            </a:pPr>
            <a:r>
              <a:rPr lang="en-US" sz="1200" dirty="0">
                <a:solidFill>
                  <a:srgbClr val="DDE7F0"/>
                </a:solidFill>
                <a:latin typeface="Calibri" pitchFamily="34" charset="0"/>
                <a:ea typeface="Calibri" pitchFamily="34" charset="-122"/>
                <a:cs typeface="Calibri" pitchFamily="34" charset="-120"/>
              </a:rPr>
              <a:t>sulla pratica, anche sugli errori</a:t>
            </a:r>
            <a:endParaRPr lang="en-US" sz="1200" dirty="0"/>
          </a:p>
        </p:txBody>
      </p:sp>
      <p:sp>
        <p:nvSpPr>
          <p:cNvPr id="17" name="Text 13"/>
          <p:cNvSpPr txBox="1"/>
          <p:nvPr/>
        </p:nvSpPr>
        <p:spPr>
          <a:xfrm>
            <a:off x="6126480" y="2679192"/>
            <a:ext cx="2423160" cy="566928"/>
          </a:xfrm>
          <a:prstGeom prst="rect">
            <a:avLst/>
          </a:prstGeom>
          <a:noFill/>
          <a:ln/>
        </p:spPr>
        <p:txBody>
          <a:bodyPr wrap="square" lIns="0" tIns="0" rIns="0" bIns="0" rtlCol="0" anchor="t"/>
          <a:lstStyle/>
          <a:p>
            <a:pPr indent="0" marL="0">
              <a:buNone/>
            </a:pPr>
            <a:r>
              <a:rPr lang="en-US" sz="1200" b="1" dirty="0">
                <a:solidFill>
                  <a:srgbClr val="E07A1F"/>
                </a:solidFill>
                <a:latin typeface="Calibri" pitchFamily="34" charset="0"/>
                <a:ea typeface="Calibri" pitchFamily="34" charset="-122"/>
                <a:cs typeface="Calibri" pitchFamily="34" charset="-120"/>
              </a:rPr>
              <a:t>Condividere</a:t>
            </a:r>
            <a:endParaRPr lang="en-US" sz="1200" dirty="0"/>
          </a:p>
          <a:p>
            <a:pPr indent="0" marL="0">
              <a:buNone/>
            </a:pPr>
            <a:r>
              <a:rPr lang="en-US" sz="1200" dirty="0">
                <a:solidFill>
                  <a:srgbClr val="DDE7F0"/>
                </a:solidFill>
                <a:latin typeface="Calibri" pitchFamily="34" charset="0"/>
                <a:ea typeface="Calibri" pitchFamily="34" charset="-122"/>
                <a:cs typeface="Calibri" pitchFamily="34" charset="-120"/>
              </a:rPr>
              <a:t>con tutor e colleghi, in comunità</a:t>
            </a:r>
            <a:endParaRPr lang="en-US" sz="1200" dirty="0"/>
          </a:p>
        </p:txBody>
      </p:sp>
      <p:sp>
        <p:nvSpPr>
          <p:cNvPr id="18" name="Shape 14"/>
          <p:cNvSpPr/>
          <p:nvPr/>
        </p:nvSpPr>
        <p:spPr>
          <a:xfrm>
            <a:off x="457200" y="3520440"/>
            <a:ext cx="8229600" cy="1097280"/>
          </a:xfrm>
          <a:prstGeom prst="roundRect">
            <a:avLst>
              <a:gd name="adj" fmla="val 6667"/>
            </a:avLst>
          </a:prstGeom>
          <a:solidFill>
            <a:srgbClr val="FDF0E4"/>
          </a:solidFill>
          <a:ln w="12700">
            <a:solidFill>
              <a:srgbClr val="FDF0E4"/>
            </a:solidFill>
            <a:prstDash val="solid"/>
          </a:ln>
        </p:spPr>
      </p:sp>
      <p:sp>
        <p:nvSpPr>
          <p:cNvPr id="19" name="Shape 15"/>
          <p:cNvSpPr/>
          <p:nvPr/>
        </p:nvSpPr>
        <p:spPr>
          <a:xfrm>
            <a:off x="640080" y="3703320"/>
            <a:ext cx="502920" cy="502920"/>
          </a:xfrm>
          <a:prstGeom prst="ellipse">
            <a:avLst/>
          </a:prstGeom>
          <a:solidFill>
            <a:srgbClr val="E07A1F"/>
          </a:solidFill>
          <a:ln w="12700">
            <a:solidFill>
              <a:srgbClr val="E07A1F"/>
            </a:solidFill>
            <a:prstDash val="solid"/>
          </a:ln>
        </p:spPr>
      </p:sp>
      <p:pic>
        <p:nvPicPr>
          <p:cNvPr id="20" name="Image 2" descr="preencoded.png">    </p:cNvPr>
          <p:cNvPicPr>
            <a:picLocks noChangeAspect="1"/>
          </p:cNvPicPr>
          <p:nvPr/>
        </p:nvPicPr>
        <p:blipFill>
          <a:blip r:embed="rId3"/>
          <a:stretch>
            <a:fillRect/>
          </a:stretch>
        </p:blipFill>
        <p:spPr>
          <a:xfrm>
            <a:off x="765810" y="3829050"/>
            <a:ext cx="251460" cy="251460"/>
          </a:xfrm>
          <a:prstGeom prst="rect">
            <a:avLst/>
          </a:prstGeom>
        </p:spPr>
      </p:pic>
      <p:sp>
        <p:nvSpPr>
          <p:cNvPr id="21" name="Text 16"/>
          <p:cNvSpPr txBox="1"/>
          <p:nvPr/>
        </p:nvSpPr>
        <p:spPr>
          <a:xfrm>
            <a:off x="1280160" y="3611880"/>
            <a:ext cx="7269480" cy="457200"/>
          </a:xfrm>
          <a:prstGeom prst="rect">
            <a:avLst/>
          </a:prstGeom>
          <a:noFill/>
          <a:ln/>
        </p:spPr>
        <p:txBody>
          <a:bodyPr wrap="square" lIns="0" tIns="0" rIns="0" bIns="0" rtlCol="0" anchor="ctr"/>
          <a:lstStyle/>
          <a:p>
            <a:pPr indent="0" marL="0">
              <a:buNone/>
            </a:pPr>
            <a:r>
              <a:rPr lang="en-US" sz="1200" b="1" dirty="0">
                <a:solidFill>
                  <a:srgbClr val="12355B"/>
                </a:solidFill>
                <a:latin typeface="Calibri" pitchFamily="34" charset="0"/>
                <a:ea typeface="Calibri" pitchFamily="34" charset="-122"/>
                <a:cs typeface="Calibri" pitchFamily="34" charset="-120"/>
              </a:rPr>
              <a:t>Avanguardie Educative (INDIRE): </a:t>
            </a:r>
            <a:pPr indent="0" marL="0">
              <a:buNone/>
            </a:pPr>
            <a:r>
              <a:rPr lang="en-US" sz="1200" dirty="0">
                <a:solidFill>
                  <a:srgbClr val="1F2933"/>
                </a:solidFill>
                <a:latin typeface="Calibri" pitchFamily="34" charset="0"/>
                <a:ea typeface="Calibri" pitchFamily="34" charset="-122"/>
                <a:cs typeface="Calibri" pitchFamily="34" charset="-120"/>
              </a:rPr>
              <a:t>ogni docente può scegliere un’idea da sperimentare in classe e inserirla nel patto formativo, nel peer to peer e nel portfolio.</a:t>
            </a:r>
            <a:endParaRPr lang="en-US" sz="1200" dirty="0"/>
          </a:p>
        </p:txBody>
      </p:sp>
      <p:sp>
        <p:nvSpPr>
          <p:cNvPr id="22" name="Shape 17"/>
          <p:cNvSpPr/>
          <p:nvPr/>
        </p:nvSpPr>
        <p:spPr>
          <a:xfrm>
            <a:off x="1280160" y="4133088"/>
            <a:ext cx="1066190" cy="310896"/>
          </a:xfrm>
          <a:prstGeom prst="roundRect">
            <a:avLst>
              <a:gd name="adj" fmla="val 50000"/>
            </a:avLst>
          </a:prstGeom>
          <a:solidFill>
            <a:srgbClr val="FFFFFF"/>
          </a:solidFill>
          <a:ln w="12700">
            <a:solidFill>
              <a:srgbClr val="E07A1F"/>
            </a:solidFill>
            <a:prstDash val="solid"/>
          </a:ln>
        </p:spPr>
      </p:sp>
      <p:sp>
        <p:nvSpPr>
          <p:cNvPr id="23" name="Text 18"/>
          <p:cNvSpPr txBox="1"/>
          <p:nvPr/>
        </p:nvSpPr>
        <p:spPr>
          <a:xfrm>
            <a:off x="1280160" y="4133088"/>
            <a:ext cx="1066190" cy="310896"/>
          </a:xfrm>
          <a:prstGeom prst="rect">
            <a:avLst/>
          </a:prstGeom>
          <a:noFill/>
          <a:ln/>
        </p:spPr>
        <p:txBody>
          <a:bodyPr wrap="square" lIns="0" tIns="0" rIns="0" bIns="0" rtlCol="0" anchor="ctr"/>
          <a:lstStyle/>
          <a:p>
            <a:pPr algn="ctr" indent="0" marL="0">
              <a:buNone/>
            </a:pPr>
            <a:r>
              <a:rPr lang="en-US" sz="950" b="1" dirty="0">
                <a:solidFill>
                  <a:srgbClr val="12355B"/>
                </a:solidFill>
                <a:latin typeface="Calibri" pitchFamily="34" charset="0"/>
                <a:ea typeface="Calibri" pitchFamily="34" charset="-122"/>
                <a:cs typeface="Calibri" pitchFamily="34" charset="-120"/>
              </a:rPr>
              <a:t>Flipped classroom</a:t>
            </a:r>
            <a:endParaRPr lang="en-US" sz="950" dirty="0"/>
          </a:p>
        </p:txBody>
      </p:sp>
      <p:sp>
        <p:nvSpPr>
          <p:cNvPr id="24" name="Shape 19"/>
          <p:cNvSpPr/>
          <p:nvPr/>
        </p:nvSpPr>
        <p:spPr>
          <a:xfrm>
            <a:off x="2401214" y="4133088"/>
            <a:ext cx="482803" cy="310896"/>
          </a:xfrm>
          <a:prstGeom prst="roundRect">
            <a:avLst>
              <a:gd name="adj" fmla="val 50000"/>
            </a:avLst>
          </a:prstGeom>
          <a:solidFill>
            <a:srgbClr val="FFFFFF"/>
          </a:solidFill>
          <a:ln w="12700">
            <a:solidFill>
              <a:srgbClr val="E07A1F"/>
            </a:solidFill>
            <a:prstDash val="solid"/>
          </a:ln>
        </p:spPr>
      </p:sp>
      <p:sp>
        <p:nvSpPr>
          <p:cNvPr id="25" name="Text 20"/>
          <p:cNvSpPr txBox="1"/>
          <p:nvPr/>
        </p:nvSpPr>
        <p:spPr>
          <a:xfrm>
            <a:off x="2401214" y="4133088"/>
            <a:ext cx="482803" cy="310896"/>
          </a:xfrm>
          <a:prstGeom prst="rect">
            <a:avLst/>
          </a:prstGeom>
          <a:noFill/>
          <a:ln/>
        </p:spPr>
        <p:txBody>
          <a:bodyPr wrap="square" lIns="0" tIns="0" rIns="0" bIns="0" rtlCol="0" anchor="ctr"/>
          <a:lstStyle/>
          <a:p>
            <a:pPr algn="ctr" indent="0" marL="0">
              <a:buNone/>
            </a:pPr>
            <a:r>
              <a:rPr lang="en-US" sz="950" b="1" dirty="0">
                <a:solidFill>
                  <a:srgbClr val="12355B"/>
                </a:solidFill>
                <a:latin typeface="Calibri" pitchFamily="34" charset="0"/>
                <a:ea typeface="Calibri" pitchFamily="34" charset="-122"/>
                <a:cs typeface="Calibri" pitchFamily="34" charset="-120"/>
              </a:rPr>
              <a:t>Debate</a:t>
            </a:r>
            <a:endParaRPr lang="en-US" sz="950" dirty="0"/>
          </a:p>
        </p:txBody>
      </p:sp>
      <p:sp>
        <p:nvSpPr>
          <p:cNvPr id="26" name="Shape 21"/>
          <p:cNvSpPr/>
          <p:nvPr/>
        </p:nvSpPr>
        <p:spPr>
          <a:xfrm>
            <a:off x="2938882" y="4133088"/>
            <a:ext cx="960120" cy="310896"/>
          </a:xfrm>
          <a:prstGeom prst="roundRect">
            <a:avLst>
              <a:gd name="adj" fmla="val 50000"/>
            </a:avLst>
          </a:prstGeom>
          <a:solidFill>
            <a:srgbClr val="FFFFFF"/>
          </a:solidFill>
          <a:ln w="12700">
            <a:solidFill>
              <a:srgbClr val="E07A1F"/>
            </a:solidFill>
            <a:prstDash val="solid"/>
          </a:ln>
        </p:spPr>
      </p:sp>
      <p:sp>
        <p:nvSpPr>
          <p:cNvPr id="27" name="Text 22"/>
          <p:cNvSpPr txBox="1"/>
          <p:nvPr/>
        </p:nvSpPr>
        <p:spPr>
          <a:xfrm>
            <a:off x="2938882" y="4133088"/>
            <a:ext cx="960120" cy="310896"/>
          </a:xfrm>
          <a:prstGeom prst="rect">
            <a:avLst/>
          </a:prstGeom>
          <a:noFill/>
          <a:ln/>
        </p:spPr>
        <p:txBody>
          <a:bodyPr wrap="square" lIns="0" tIns="0" rIns="0" bIns="0" rtlCol="0" anchor="ctr"/>
          <a:lstStyle/>
          <a:p>
            <a:pPr algn="ctr" indent="0" marL="0">
              <a:buNone/>
            </a:pPr>
            <a:r>
              <a:rPr lang="en-US" sz="950" b="1" dirty="0">
                <a:solidFill>
                  <a:srgbClr val="12355B"/>
                </a:solidFill>
                <a:latin typeface="Calibri" pitchFamily="34" charset="0"/>
                <a:ea typeface="Calibri" pitchFamily="34" charset="-122"/>
                <a:cs typeface="Calibri" pitchFamily="34" charset="-120"/>
              </a:rPr>
              <a:t>Spaced learning</a:t>
            </a:r>
            <a:endParaRPr lang="en-US" sz="950" dirty="0"/>
          </a:p>
        </p:txBody>
      </p:sp>
      <p:sp>
        <p:nvSpPr>
          <p:cNvPr id="28" name="Shape 23"/>
          <p:cNvSpPr/>
          <p:nvPr/>
        </p:nvSpPr>
        <p:spPr>
          <a:xfrm>
            <a:off x="3953866" y="4133088"/>
            <a:ext cx="1013155" cy="310896"/>
          </a:xfrm>
          <a:prstGeom prst="roundRect">
            <a:avLst>
              <a:gd name="adj" fmla="val 50000"/>
            </a:avLst>
          </a:prstGeom>
          <a:solidFill>
            <a:srgbClr val="FFFFFF"/>
          </a:solidFill>
          <a:ln w="12700">
            <a:solidFill>
              <a:srgbClr val="E07A1F"/>
            </a:solidFill>
            <a:prstDash val="solid"/>
          </a:ln>
        </p:spPr>
      </p:sp>
      <p:sp>
        <p:nvSpPr>
          <p:cNvPr id="29" name="Text 24"/>
          <p:cNvSpPr txBox="1"/>
          <p:nvPr/>
        </p:nvSpPr>
        <p:spPr>
          <a:xfrm>
            <a:off x="3953866" y="4133088"/>
            <a:ext cx="1013155" cy="310896"/>
          </a:xfrm>
          <a:prstGeom prst="rect">
            <a:avLst/>
          </a:prstGeom>
          <a:noFill/>
          <a:ln/>
        </p:spPr>
        <p:txBody>
          <a:bodyPr wrap="square" lIns="0" tIns="0" rIns="0" bIns="0" rtlCol="0" anchor="ctr"/>
          <a:lstStyle/>
          <a:p>
            <a:pPr algn="ctr" indent="0" marL="0">
              <a:buNone/>
            </a:pPr>
            <a:r>
              <a:rPr lang="en-US" sz="950" b="1" dirty="0">
                <a:solidFill>
                  <a:srgbClr val="12355B"/>
                </a:solidFill>
                <a:latin typeface="Calibri" pitchFamily="34" charset="0"/>
                <a:ea typeface="Calibri" pitchFamily="34" charset="-122"/>
                <a:cs typeface="Calibri" pitchFamily="34" charset="-120"/>
              </a:rPr>
              <a:t>Aule laboratorio</a:t>
            </a:r>
            <a:endParaRPr lang="en-US" sz="950" dirty="0"/>
          </a:p>
        </p:txBody>
      </p:sp>
      <p:sp>
        <p:nvSpPr>
          <p:cNvPr id="30" name="Shape 25"/>
          <p:cNvSpPr/>
          <p:nvPr/>
        </p:nvSpPr>
        <p:spPr>
          <a:xfrm>
            <a:off x="5021885" y="4133088"/>
            <a:ext cx="1596542" cy="310896"/>
          </a:xfrm>
          <a:prstGeom prst="roundRect">
            <a:avLst>
              <a:gd name="adj" fmla="val 50000"/>
            </a:avLst>
          </a:prstGeom>
          <a:solidFill>
            <a:srgbClr val="FFFFFF"/>
          </a:solidFill>
          <a:ln w="12700">
            <a:solidFill>
              <a:srgbClr val="E07A1F"/>
            </a:solidFill>
            <a:prstDash val="solid"/>
          </a:ln>
        </p:spPr>
      </p:sp>
      <p:sp>
        <p:nvSpPr>
          <p:cNvPr id="31" name="Text 26"/>
          <p:cNvSpPr txBox="1"/>
          <p:nvPr/>
        </p:nvSpPr>
        <p:spPr>
          <a:xfrm>
            <a:off x="5021885" y="4133088"/>
            <a:ext cx="1596542" cy="310896"/>
          </a:xfrm>
          <a:prstGeom prst="rect">
            <a:avLst/>
          </a:prstGeom>
          <a:noFill/>
          <a:ln/>
        </p:spPr>
        <p:txBody>
          <a:bodyPr wrap="square" lIns="0" tIns="0" rIns="0" bIns="0" rtlCol="0" anchor="ctr"/>
          <a:lstStyle/>
          <a:p>
            <a:pPr algn="ctr" indent="0" marL="0">
              <a:buNone/>
            </a:pPr>
            <a:r>
              <a:rPr lang="en-US" sz="950" b="1" dirty="0">
                <a:solidFill>
                  <a:srgbClr val="12355B"/>
                </a:solidFill>
                <a:latin typeface="Calibri" pitchFamily="34" charset="0"/>
                <a:ea typeface="Calibri" pitchFamily="34" charset="-122"/>
                <a:cs typeface="Calibri" pitchFamily="34" charset="-120"/>
              </a:rPr>
              <a:t>Apprendimento differenziato</a:t>
            </a:r>
            <a:endParaRPr lang="en-US" sz="950" dirty="0"/>
          </a:p>
        </p:txBody>
      </p:sp>
      <p:sp>
        <p:nvSpPr>
          <p:cNvPr id="32" name="Shape 27"/>
          <p:cNvSpPr/>
          <p:nvPr/>
        </p:nvSpPr>
        <p:spPr>
          <a:xfrm>
            <a:off x="6673291" y="4133088"/>
            <a:ext cx="1331366" cy="310896"/>
          </a:xfrm>
          <a:prstGeom prst="roundRect">
            <a:avLst>
              <a:gd name="adj" fmla="val 50000"/>
            </a:avLst>
          </a:prstGeom>
          <a:solidFill>
            <a:srgbClr val="FFFFFF"/>
          </a:solidFill>
          <a:ln w="12700">
            <a:solidFill>
              <a:srgbClr val="E07A1F"/>
            </a:solidFill>
            <a:prstDash val="solid"/>
          </a:ln>
        </p:spPr>
      </p:sp>
      <p:sp>
        <p:nvSpPr>
          <p:cNvPr id="33" name="Text 28"/>
          <p:cNvSpPr txBox="1"/>
          <p:nvPr/>
        </p:nvSpPr>
        <p:spPr>
          <a:xfrm>
            <a:off x="6673291" y="4133088"/>
            <a:ext cx="1331366" cy="310896"/>
          </a:xfrm>
          <a:prstGeom prst="rect">
            <a:avLst/>
          </a:prstGeom>
          <a:noFill/>
          <a:ln/>
        </p:spPr>
        <p:txBody>
          <a:bodyPr wrap="square" lIns="0" tIns="0" rIns="0" bIns="0" rtlCol="0" anchor="ctr"/>
          <a:lstStyle/>
          <a:p>
            <a:pPr algn="ctr" indent="0" marL="0">
              <a:buNone/>
            </a:pPr>
            <a:r>
              <a:rPr lang="en-US" sz="950" b="1" dirty="0">
                <a:solidFill>
                  <a:srgbClr val="12355B"/>
                </a:solidFill>
                <a:latin typeface="Calibri" pitchFamily="34" charset="0"/>
                <a:ea typeface="Calibri" pitchFamily="34" charset="-122"/>
                <a:cs typeface="Calibri" pitchFamily="34" charset="-120"/>
              </a:rPr>
              <a:t>Dentro/fuori la scuola</a:t>
            </a:r>
            <a:endParaRPr lang="en-US" sz="950" dirty="0"/>
          </a:p>
        </p:txBody>
      </p:sp>
      <p:sp>
        <p:nvSpPr>
          <p:cNvPr id="34" name="Shape 29"/>
          <p:cNvSpPr/>
          <p:nvPr/>
        </p:nvSpPr>
        <p:spPr>
          <a:xfrm>
            <a:off x="8059522" y="4133088"/>
            <a:ext cx="376733" cy="310896"/>
          </a:xfrm>
          <a:prstGeom prst="roundRect">
            <a:avLst>
              <a:gd name="adj" fmla="val 50000"/>
            </a:avLst>
          </a:prstGeom>
          <a:solidFill>
            <a:srgbClr val="FFFFFF"/>
          </a:solidFill>
          <a:ln w="12700">
            <a:solidFill>
              <a:srgbClr val="E07A1F"/>
            </a:solidFill>
            <a:prstDash val="solid"/>
          </a:ln>
        </p:spPr>
      </p:sp>
      <p:sp>
        <p:nvSpPr>
          <p:cNvPr id="35" name="Text 30"/>
          <p:cNvSpPr txBox="1"/>
          <p:nvPr/>
        </p:nvSpPr>
        <p:spPr>
          <a:xfrm>
            <a:off x="8059522" y="4133088"/>
            <a:ext cx="376733" cy="310896"/>
          </a:xfrm>
          <a:prstGeom prst="rect">
            <a:avLst/>
          </a:prstGeom>
          <a:noFill/>
          <a:ln/>
        </p:spPr>
        <p:txBody>
          <a:bodyPr wrap="square" lIns="0" tIns="0" rIns="0" bIns="0" rtlCol="0" anchor="ctr"/>
          <a:lstStyle/>
          <a:p>
            <a:pPr algn="ctr" indent="0" marL="0">
              <a:buNone/>
            </a:pPr>
            <a:r>
              <a:rPr lang="en-US" sz="950" b="1" dirty="0">
                <a:solidFill>
                  <a:srgbClr val="12355B"/>
                </a:solidFill>
                <a:latin typeface="Calibri" pitchFamily="34" charset="0"/>
                <a:ea typeface="Calibri" pitchFamily="34" charset="-122"/>
                <a:cs typeface="Calibri" pitchFamily="34" charset="-120"/>
              </a:rPr>
              <a:t>TEAL</a:t>
            </a:r>
            <a:endParaRPr lang="en-US" sz="950" dirty="0"/>
          </a:p>
        </p:txBody>
      </p:sp>
      <p:sp>
        <p:nvSpPr>
          <p:cNvPr id="36" name="Text 31"/>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37" name="Text 32"/>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Chi svolge l’anno di formazione e prova</a:t>
            </a:r>
            <a:endParaRPr lang="en-US" sz="3000" dirty="0"/>
          </a:p>
        </p:txBody>
      </p:sp>
      <p:sp>
        <p:nvSpPr>
          <p:cNvPr id="3" name="Shape 1"/>
          <p:cNvSpPr/>
          <p:nvPr/>
        </p:nvSpPr>
        <p:spPr>
          <a:xfrm>
            <a:off x="457200" y="1097280"/>
            <a:ext cx="4023360" cy="1097280"/>
          </a:xfrm>
          <a:prstGeom prst="roundRect">
            <a:avLst>
              <a:gd name="adj" fmla="val 6667"/>
            </a:avLst>
          </a:prstGeom>
          <a:solidFill>
            <a:srgbClr val="EAF2F8"/>
          </a:solidFill>
          <a:ln w="12700">
            <a:solidFill>
              <a:srgbClr val="EAF2F8"/>
            </a:solidFill>
            <a:prstDash val="solid"/>
          </a:ln>
        </p:spPr>
      </p:sp>
      <p:sp>
        <p:nvSpPr>
          <p:cNvPr id="4" name="Shape 2"/>
          <p:cNvSpPr/>
          <p:nvPr/>
        </p:nvSpPr>
        <p:spPr>
          <a:xfrm>
            <a:off x="640080" y="1371600"/>
            <a:ext cx="548640" cy="548640"/>
          </a:xfrm>
          <a:prstGeom prst="ellipse">
            <a:avLst/>
          </a:prstGeom>
          <a:solidFill>
            <a:srgbClr val="12355B"/>
          </a:solidFill>
          <a:ln w="12700">
            <a:solidFill>
              <a:srgbClr val="12355B"/>
            </a:solidFill>
            <a:prstDash val="solid"/>
          </a:ln>
        </p:spPr>
      </p:sp>
      <p:pic>
        <p:nvPicPr>
          <p:cNvPr id="5" name="Image 0" descr="preencoded.png">    </p:cNvPr>
          <p:cNvPicPr>
            <a:picLocks noChangeAspect="1"/>
          </p:cNvPicPr>
          <p:nvPr/>
        </p:nvPicPr>
        <p:blipFill>
          <a:blip r:embed="rId1"/>
          <a:stretch>
            <a:fillRect/>
          </a:stretch>
        </p:blipFill>
        <p:spPr>
          <a:xfrm>
            <a:off x="777240" y="1508760"/>
            <a:ext cx="274320" cy="274320"/>
          </a:xfrm>
          <a:prstGeom prst="rect">
            <a:avLst/>
          </a:prstGeom>
        </p:spPr>
      </p:pic>
      <p:sp>
        <p:nvSpPr>
          <p:cNvPr id="6" name="Text 3"/>
          <p:cNvSpPr txBox="1"/>
          <p:nvPr/>
        </p:nvSpPr>
        <p:spPr>
          <a:xfrm>
            <a:off x="1371600" y="1207008"/>
            <a:ext cx="297180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Neoassunti</a:t>
            </a:r>
            <a:endParaRPr lang="en-US" sz="1500" dirty="0"/>
          </a:p>
        </p:txBody>
      </p:sp>
      <p:sp>
        <p:nvSpPr>
          <p:cNvPr id="7" name="Text 4"/>
          <p:cNvSpPr txBox="1"/>
          <p:nvPr/>
        </p:nvSpPr>
        <p:spPr>
          <a:xfrm>
            <a:off x="1371600" y="1527048"/>
            <a:ext cx="2971800" cy="59436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Docenti al primo anno di servizio a tempo indeterminato, a qualunque titolo, che aspirano alla conferma in ruolo</a:t>
            </a:r>
            <a:endParaRPr lang="en-US" sz="1150" dirty="0"/>
          </a:p>
        </p:txBody>
      </p:sp>
      <p:sp>
        <p:nvSpPr>
          <p:cNvPr id="8" name="Shape 5"/>
          <p:cNvSpPr/>
          <p:nvPr/>
        </p:nvSpPr>
        <p:spPr>
          <a:xfrm>
            <a:off x="4663440" y="1097280"/>
            <a:ext cx="4023360" cy="1097280"/>
          </a:xfrm>
          <a:prstGeom prst="roundRect">
            <a:avLst>
              <a:gd name="adj" fmla="val 6667"/>
            </a:avLst>
          </a:prstGeom>
          <a:solidFill>
            <a:srgbClr val="EAF2F8"/>
          </a:solidFill>
          <a:ln w="12700">
            <a:solidFill>
              <a:srgbClr val="EAF2F8"/>
            </a:solidFill>
            <a:prstDash val="solid"/>
          </a:ln>
        </p:spPr>
      </p:sp>
      <p:sp>
        <p:nvSpPr>
          <p:cNvPr id="9" name="Shape 6"/>
          <p:cNvSpPr/>
          <p:nvPr/>
        </p:nvSpPr>
        <p:spPr>
          <a:xfrm>
            <a:off x="4846320" y="1371600"/>
            <a:ext cx="548640" cy="548640"/>
          </a:xfrm>
          <a:prstGeom prst="ellipse">
            <a:avLst/>
          </a:prstGeom>
          <a:solidFill>
            <a:srgbClr val="12355B"/>
          </a:solidFill>
          <a:ln w="12700">
            <a:solidFill>
              <a:srgbClr val="12355B"/>
            </a:solidFill>
            <a:prstDash val="solid"/>
          </a:ln>
        </p:spPr>
      </p:sp>
      <p:pic>
        <p:nvPicPr>
          <p:cNvPr id="10" name="Image 1" descr="preencoded.png">    </p:cNvPr>
          <p:cNvPicPr>
            <a:picLocks noChangeAspect="1"/>
          </p:cNvPicPr>
          <p:nvPr/>
        </p:nvPicPr>
        <p:blipFill>
          <a:blip r:embed="rId2"/>
          <a:stretch>
            <a:fillRect/>
          </a:stretch>
        </p:blipFill>
        <p:spPr>
          <a:xfrm>
            <a:off x="4983480" y="1508760"/>
            <a:ext cx="274320" cy="274320"/>
          </a:xfrm>
          <a:prstGeom prst="rect">
            <a:avLst/>
          </a:prstGeom>
        </p:spPr>
      </p:pic>
      <p:sp>
        <p:nvSpPr>
          <p:cNvPr id="11" name="Text 7"/>
          <p:cNvSpPr txBox="1"/>
          <p:nvPr/>
        </p:nvSpPr>
        <p:spPr>
          <a:xfrm>
            <a:off x="5577840" y="1207008"/>
            <a:ext cx="297180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Proroga o ripetizione</a:t>
            </a:r>
            <a:endParaRPr lang="en-US" sz="1500" dirty="0"/>
          </a:p>
        </p:txBody>
      </p:sp>
      <p:sp>
        <p:nvSpPr>
          <p:cNvPr id="12" name="Text 8"/>
          <p:cNvSpPr txBox="1"/>
          <p:nvPr/>
        </p:nvSpPr>
        <p:spPr>
          <a:xfrm>
            <a:off x="5577840" y="1527048"/>
            <a:ext cx="2971800" cy="59436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Docenti con proroga o che non hanno completato il periodo negli anni precedenti (con relativa formazione)</a:t>
            </a:r>
            <a:endParaRPr lang="en-US" sz="1150" dirty="0"/>
          </a:p>
        </p:txBody>
      </p:sp>
      <p:sp>
        <p:nvSpPr>
          <p:cNvPr id="13" name="Shape 9"/>
          <p:cNvSpPr/>
          <p:nvPr/>
        </p:nvSpPr>
        <p:spPr>
          <a:xfrm>
            <a:off x="457200" y="2331720"/>
            <a:ext cx="4023360" cy="1097280"/>
          </a:xfrm>
          <a:prstGeom prst="roundRect">
            <a:avLst>
              <a:gd name="adj" fmla="val 6667"/>
            </a:avLst>
          </a:prstGeom>
          <a:solidFill>
            <a:srgbClr val="EAF2F8"/>
          </a:solidFill>
          <a:ln w="12700">
            <a:solidFill>
              <a:srgbClr val="EAF2F8"/>
            </a:solidFill>
            <a:prstDash val="solid"/>
          </a:ln>
        </p:spPr>
      </p:sp>
      <p:sp>
        <p:nvSpPr>
          <p:cNvPr id="14" name="Shape 10"/>
          <p:cNvSpPr/>
          <p:nvPr/>
        </p:nvSpPr>
        <p:spPr>
          <a:xfrm>
            <a:off x="640080" y="2606040"/>
            <a:ext cx="548640" cy="548640"/>
          </a:xfrm>
          <a:prstGeom prst="ellipse">
            <a:avLst/>
          </a:prstGeom>
          <a:solidFill>
            <a:srgbClr val="12355B"/>
          </a:solidFill>
          <a:ln w="12700">
            <a:solidFill>
              <a:srgbClr val="12355B"/>
            </a:solidFill>
            <a:prstDash val="solid"/>
          </a:ln>
        </p:spPr>
      </p:sp>
      <p:pic>
        <p:nvPicPr>
          <p:cNvPr id="15" name="Image 2" descr="preencoded.png">    </p:cNvPr>
          <p:cNvPicPr>
            <a:picLocks noChangeAspect="1"/>
          </p:cNvPicPr>
          <p:nvPr/>
        </p:nvPicPr>
        <p:blipFill>
          <a:blip r:embed="rId3"/>
          <a:stretch>
            <a:fillRect/>
          </a:stretch>
        </p:blipFill>
        <p:spPr>
          <a:xfrm>
            <a:off x="777240" y="2743200"/>
            <a:ext cx="274320" cy="274320"/>
          </a:xfrm>
          <a:prstGeom prst="rect">
            <a:avLst/>
          </a:prstGeom>
        </p:spPr>
      </p:pic>
      <p:sp>
        <p:nvSpPr>
          <p:cNvPr id="16" name="Text 11"/>
          <p:cNvSpPr txBox="1"/>
          <p:nvPr/>
        </p:nvSpPr>
        <p:spPr>
          <a:xfrm>
            <a:off x="1371600" y="2441448"/>
            <a:ext cx="297180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Passaggio di ruolo</a:t>
            </a:r>
            <a:endParaRPr lang="en-US" sz="1500" dirty="0"/>
          </a:p>
        </p:txBody>
      </p:sp>
      <p:sp>
        <p:nvSpPr>
          <p:cNvPr id="17" name="Text 12"/>
          <p:cNvSpPr txBox="1"/>
          <p:nvPr/>
        </p:nvSpPr>
        <p:spPr>
          <a:xfrm>
            <a:off x="1371600" y="2761488"/>
            <a:ext cx="2971800" cy="59436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Docenti per i quali è stato disposto il passaggio di ruolo</a:t>
            </a:r>
            <a:endParaRPr lang="en-US" sz="1150" dirty="0"/>
          </a:p>
        </p:txBody>
      </p:sp>
      <p:sp>
        <p:nvSpPr>
          <p:cNvPr id="18" name="Shape 13"/>
          <p:cNvSpPr/>
          <p:nvPr/>
        </p:nvSpPr>
        <p:spPr>
          <a:xfrm>
            <a:off x="4663440" y="2331720"/>
            <a:ext cx="4023360" cy="1097280"/>
          </a:xfrm>
          <a:prstGeom prst="roundRect">
            <a:avLst>
              <a:gd name="adj" fmla="val 6667"/>
            </a:avLst>
          </a:prstGeom>
          <a:solidFill>
            <a:srgbClr val="EAF2F8"/>
          </a:solidFill>
          <a:ln w="12700">
            <a:solidFill>
              <a:srgbClr val="EAF2F8"/>
            </a:solidFill>
            <a:prstDash val="solid"/>
          </a:ln>
        </p:spPr>
      </p:sp>
      <p:sp>
        <p:nvSpPr>
          <p:cNvPr id="19" name="Shape 14"/>
          <p:cNvSpPr/>
          <p:nvPr/>
        </p:nvSpPr>
        <p:spPr>
          <a:xfrm>
            <a:off x="4846320" y="2606040"/>
            <a:ext cx="548640" cy="548640"/>
          </a:xfrm>
          <a:prstGeom prst="ellipse">
            <a:avLst/>
          </a:prstGeom>
          <a:solidFill>
            <a:srgbClr val="12355B"/>
          </a:solidFill>
          <a:ln w="12700">
            <a:solidFill>
              <a:srgbClr val="12355B"/>
            </a:solidFill>
            <a:prstDash val="solid"/>
          </a:ln>
        </p:spPr>
      </p:sp>
      <p:pic>
        <p:nvPicPr>
          <p:cNvPr id="20" name="Image 3" descr="preencoded.png">    </p:cNvPr>
          <p:cNvPicPr>
            <a:picLocks noChangeAspect="1"/>
          </p:cNvPicPr>
          <p:nvPr/>
        </p:nvPicPr>
        <p:blipFill>
          <a:blip r:embed="rId4"/>
          <a:stretch>
            <a:fillRect/>
          </a:stretch>
        </p:blipFill>
        <p:spPr>
          <a:xfrm>
            <a:off x="4983480" y="2743200"/>
            <a:ext cx="274320" cy="274320"/>
          </a:xfrm>
          <a:prstGeom prst="rect">
            <a:avLst/>
          </a:prstGeom>
        </p:spPr>
      </p:pic>
      <p:sp>
        <p:nvSpPr>
          <p:cNvPr id="21" name="Text 15"/>
          <p:cNvSpPr txBox="1"/>
          <p:nvPr/>
        </p:nvSpPr>
        <p:spPr>
          <a:xfrm>
            <a:off x="5577840" y="2441448"/>
            <a:ext cx="297180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Vincitori di concorso</a:t>
            </a:r>
            <a:endParaRPr lang="en-US" sz="1500" dirty="0"/>
          </a:p>
        </p:txBody>
      </p:sp>
      <p:sp>
        <p:nvSpPr>
          <p:cNvPr id="22" name="Text 16"/>
          <p:cNvSpPr txBox="1"/>
          <p:nvPr/>
        </p:nvSpPr>
        <p:spPr>
          <a:xfrm>
            <a:off x="5577840" y="2761488"/>
            <a:ext cx="2971800" cy="59436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Vincitori abilitati, o che acquisiscono l’abilitazione ai sensi dell’art. 13, c. 2, D.Lgs. 59/2017</a:t>
            </a:r>
            <a:endParaRPr lang="en-US" sz="1150" dirty="0"/>
          </a:p>
        </p:txBody>
      </p:sp>
      <p:sp>
        <p:nvSpPr>
          <p:cNvPr id="23" name="Shape 17"/>
          <p:cNvSpPr/>
          <p:nvPr/>
        </p:nvSpPr>
        <p:spPr>
          <a:xfrm>
            <a:off x="457200" y="3675888"/>
            <a:ext cx="8229600" cy="896112"/>
          </a:xfrm>
          <a:prstGeom prst="roundRect">
            <a:avLst>
              <a:gd name="adj" fmla="val 8163"/>
            </a:avLst>
          </a:prstGeom>
          <a:solidFill>
            <a:srgbClr val="FDF0E4"/>
          </a:solidFill>
          <a:ln w="12700">
            <a:solidFill>
              <a:srgbClr val="FDF0E4"/>
            </a:solidFill>
            <a:prstDash val="solid"/>
          </a:ln>
        </p:spPr>
      </p:sp>
      <p:pic>
        <p:nvPicPr>
          <p:cNvPr id="24" name="Image 4" descr="preencoded.png">    </p:cNvPr>
          <p:cNvPicPr>
            <a:picLocks noChangeAspect="1"/>
          </p:cNvPicPr>
          <p:nvPr/>
        </p:nvPicPr>
        <p:blipFill>
          <a:blip r:embed="rId5"/>
          <a:stretch>
            <a:fillRect/>
          </a:stretch>
        </p:blipFill>
        <p:spPr>
          <a:xfrm>
            <a:off x="640080" y="3931920"/>
            <a:ext cx="365760" cy="365760"/>
          </a:xfrm>
          <a:prstGeom prst="rect">
            <a:avLst/>
          </a:prstGeom>
        </p:spPr>
      </p:pic>
      <p:sp>
        <p:nvSpPr>
          <p:cNvPr id="25" name="Text 18"/>
          <p:cNvSpPr txBox="1"/>
          <p:nvPr/>
        </p:nvSpPr>
        <p:spPr>
          <a:xfrm>
            <a:off x="1188720" y="3749040"/>
            <a:ext cx="7315200" cy="749808"/>
          </a:xfrm>
          <a:prstGeom prst="rect">
            <a:avLst/>
          </a:prstGeom>
          <a:noFill/>
          <a:ln/>
        </p:spPr>
        <p:txBody>
          <a:bodyPr wrap="square" lIns="0" tIns="0" rIns="0" bIns="0" rtlCol="0" anchor="ctr"/>
          <a:lstStyle/>
          <a:p>
            <a:pPr indent="0" marL="0">
              <a:buNone/>
            </a:pPr>
            <a:r>
              <a:rPr lang="en-US" sz="1200" b="1" dirty="0">
                <a:solidFill>
                  <a:srgbClr val="1F2933"/>
                </a:solidFill>
                <a:latin typeface="Calibri" pitchFamily="34" charset="0"/>
                <a:ea typeface="Calibri" pitchFamily="34" charset="-122"/>
                <a:cs typeface="Calibri" pitchFamily="34" charset="-120"/>
              </a:rPr>
              <a:t>Novità recenti: </a:t>
            </a:r>
            <a:pPr indent="0" marL="0">
              <a:buNone/>
            </a:pPr>
            <a:r>
              <a:rPr lang="en-US" sz="1200" dirty="0">
                <a:solidFill>
                  <a:srgbClr val="1F2933"/>
                </a:solidFill>
                <a:latin typeface="Calibri" pitchFamily="34" charset="0"/>
                <a:ea typeface="Calibri" pitchFamily="34" charset="-122"/>
                <a:cs typeface="Calibri" pitchFamily="34" charset="-120"/>
              </a:rPr>
              <a:t>svolgono l’anno di prova anche i docenti con contratto da GPS I fascia sostegno finalizzato al ruolo (con prova disciplinare finale). </a:t>
            </a:r>
            <a:pPr indent="0" marL="0">
              <a:buNone/>
            </a:pPr>
            <a:r>
              <a:rPr lang="en-US" sz="1200" b="1" dirty="0">
                <a:solidFill>
                  <a:srgbClr val="1F2933"/>
                </a:solidFill>
                <a:latin typeface="Calibri" pitchFamily="34" charset="0"/>
                <a:ea typeface="Calibri" pitchFamily="34" charset="-122"/>
                <a:cs typeface="Calibri" pitchFamily="34" charset="-120"/>
              </a:rPr>
              <a:t>Non lo ripete </a:t>
            </a:r>
            <a:pPr indent="0" marL="0">
              <a:buNone/>
            </a:pPr>
            <a:r>
              <a:rPr lang="en-US" sz="1200" dirty="0">
                <a:solidFill>
                  <a:srgbClr val="1F2933"/>
                </a:solidFill>
                <a:latin typeface="Calibri" pitchFamily="34" charset="0"/>
                <a:ea typeface="Calibri" pitchFamily="34" charset="-122"/>
                <a:cs typeface="Calibri" pitchFamily="34" charset="-120"/>
              </a:rPr>
              <a:t>chi lo ha già superato nello stesso grado di istruzione.</a:t>
            </a:r>
            <a:endParaRPr lang="en-US" sz="1200" dirty="0"/>
          </a:p>
        </p:txBody>
      </p:sp>
      <p:sp>
        <p:nvSpPr>
          <p:cNvPr id="26" name="Text 19"/>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27" name="Text 20"/>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Il requisito di servizio</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Condizione necessaria per poter essere valutati</a:t>
            </a:r>
            <a:endParaRPr lang="en-US" sz="1400" dirty="0"/>
          </a:p>
        </p:txBody>
      </p:sp>
      <p:sp>
        <p:nvSpPr>
          <p:cNvPr id="4" name="Shape 2"/>
          <p:cNvSpPr/>
          <p:nvPr/>
        </p:nvSpPr>
        <p:spPr>
          <a:xfrm>
            <a:off x="457200" y="1325880"/>
            <a:ext cx="2468880" cy="1600200"/>
          </a:xfrm>
          <a:prstGeom prst="roundRect">
            <a:avLst>
              <a:gd name="adj" fmla="val 4571"/>
            </a:avLst>
          </a:prstGeom>
          <a:solidFill>
            <a:srgbClr val="12355B"/>
          </a:solidFill>
          <a:ln w="12700">
            <a:solidFill>
              <a:srgbClr val="12355B"/>
            </a:solidFill>
            <a:prstDash val="solid"/>
          </a:ln>
        </p:spPr>
      </p:sp>
      <p:sp>
        <p:nvSpPr>
          <p:cNvPr id="5" name="Text 3"/>
          <p:cNvSpPr txBox="1"/>
          <p:nvPr/>
        </p:nvSpPr>
        <p:spPr>
          <a:xfrm>
            <a:off x="457200" y="1371600"/>
            <a:ext cx="2468880" cy="914400"/>
          </a:xfrm>
          <a:prstGeom prst="rect">
            <a:avLst/>
          </a:prstGeom>
          <a:noFill/>
          <a:ln/>
        </p:spPr>
        <p:txBody>
          <a:bodyPr wrap="square" lIns="0" tIns="0" rIns="0" bIns="0" rtlCol="0" anchor="ctr"/>
          <a:lstStyle/>
          <a:p>
            <a:pPr algn="ctr" indent="0" marL="0">
              <a:buNone/>
            </a:pPr>
            <a:r>
              <a:rPr lang="en-US" sz="6000" b="1" dirty="0">
                <a:solidFill>
                  <a:srgbClr val="FFFFFF"/>
                </a:solidFill>
                <a:latin typeface="Cambria" pitchFamily="34" charset="0"/>
                <a:ea typeface="Cambria" pitchFamily="34" charset="-122"/>
                <a:cs typeface="Cambria" pitchFamily="34" charset="-120"/>
              </a:rPr>
              <a:t>180</a:t>
            </a:r>
            <a:endParaRPr lang="en-US" sz="6000" dirty="0"/>
          </a:p>
        </p:txBody>
      </p:sp>
      <p:sp>
        <p:nvSpPr>
          <p:cNvPr id="6" name="Text 4"/>
          <p:cNvSpPr txBox="1"/>
          <p:nvPr/>
        </p:nvSpPr>
        <p:spPr>
          <a:xfrm>
            <a:off x="457200" y="2331720"/>
            <a:ext cx="2468880" cy="365760"/>
          </a:xfrm>
          <a:prstGeom prst="rect">
            <a:avLst/>
          </a:prstGeom>
          <a:noFill/>
          <a:ln/>
        </p:spPr>
        <p:txBody>
          <a:bodyPr wrap="square" lIns="0" tIns="0" rIns="0" bIns="0" rtlCol="0" anchor="ctr"/>
          <a:lstStyle/>
          <a:p>
            <a:pPr algn="ctr" indent="0" marL="0">
              <a:buNone/>
            </a:pPr>
            <a:r>
              <a:rPr lang="en-US" sz="1500" dirty="0">
                <a:solidFill>
                  <a:srgbClr val="CADCFC"/>
                </a:solidFill>
                <a:latin typeface="Calibri" pitchFamily="34" charset="0"/>
                <a:ea typeface="Calibri" pitchFamily="34" charset="-122"/>
                <a:cs typeface="Calibri" pitchFamily="34" charset="-120"/>
              </a:rPr>
              <a:t>giorni di servizio</a:t>
            </a:r>
            <a:endParaRPr lang="en-US" sz="1500" dirty="0"/>
          </a:p>
        </p:txBody>
      </p:sp>
      <p:sp>
        <p:nvSpPr>
          <p:cNvPr id="7" name="Shape 5"/>
          <p:cNvSpPr/>
          <p:nvPr/>
        </p:nvSpPr>
        <p:spPr>
          <a:xfrm>
            <a:off x="457200" y="3063240"/>
            <a:ext cx="2468880" cy="1508760"/>
          </a:xfrm>
          <a:prstGeom prst="roundRect">
            <a:avLst>
              <a:gd name="adj" fmla="val 4848"/>
            </a:avLst>
          </a:prstGeom>
          <a:solidFill>
            <a:srgbClr val="E07A1F"/>
          </a:solidFill>
          <a:ln w="12700">
            <a:solidFill>
              <a:srgbClr val="E07A1F"/>
            </a:solidFill>
            <a:prstDash val="solid"/>
          </a:ln>
        </p:spPr>
      </p:sp>
      <p:sp>
        <p:nvSpPr>
          <p:cNvPr id="8" name="Text 6"/>
          <p:cNvSpPr txBox="1"/>
          <p:nvPr/>
        </p:nvSpPr>
        <p:spPr>
          <a:xfrm>
            <a:off x="457200" y="3063240"/>
            <a:ext cx="2468880" cy="914400"/>
          </a:xfrm>
          <a:prstGeom prst="rect">
            <a:avLst/>
          </a:prstGeom>
          <a:noFill/>
          <a:ln/>
        </p:spPr>
        <p:txBody>
          <a:bodyPr wrap="square" lIns="0" tIns="0" rIns="0" bIns="0" rtlCol="0" anchor="ctr"/>
          <a:lstStyle/>
          <a:p>
            <a:pPr algn="ctr" indent="0" marL="0">
              <a:buNone/>
            </a:pPr>
            <a:r>
              <a:rPr lang="en-US" sz="6000" b="1" dirty="0">
                <a:solidFill>
                  <a:srgbClr val="FFFFFF"/>
                </a:solidFill>
                <a:latin typeface="Cambria" pitchFamily="34" charset="0"/>
                <a:ea typeface="Cambria" pitchFamily="34" charset="-122"/>
                <a:cs typeface="Cambria" pitchFamily="34" charset="-120"/>
              </a:rPr>
              <a:t>120</a:t>
            </a:r>
            <a:endParaRPr lang="en-US" sz="6000" dirty="0"/>
          </a:p>
        </p:txBody>
      </p:sp>
      <p:sp>
        <p:nvSpPr>
          <p:cNvPr id="9" name="Text 7"/>
          <p:cNvSpPr txBox="1"/>
          <p:nvPr/>
        </p:nvSpPr>
        <p:spPr>
          <a:xfrm>
            <a:off x="457200" y="3977640"/>
            <a:ext cx="2468880" cy="365760"/>
          </a:xfrm>
          <a:prstGeom prst="rect">
            <a:avLst/>
          </a:prstGeom>
          <a:noFill/>
          <a:ln/>
        </p:spPr>
        <p:txBody>
          <a:bodyPr wrap="square" lIns="0" tIns="0" rIns="0" bIns="0" rtlCol="0" anchor="ctr"/>
          <a:lstStyle/>
          <a:p>
            <a:pPr algn="ctr" indent="0" marL="0">
              <a:buNone/>
            </a:pPr>
            <a:r>
              <a:rPr lang="en-US" sz="1500" dirty="0">
                <a:solidFill>
                  <a:srgbClr val="FFFFFF"/>
                </a:solidFill>
                <a:latin typeface="Calibri" pitchFamily="34" charset="0"/>
                <a:ea typeface="Calibri" pitchFamily="34" charset="-122"/>
                <a:cs typeface="Calibri" pitchFamily="34" charset="-120"/>
              </a:rPr>
              <a:t>di attività didattica</a:t>
            </a:r>
            <a:endParaRPr lang="en-US" sz="1500" dirty="0"/>
          </a:p>
        </p:txBody>
      </p:sp>
      <p:sp>
        <p:nvSpPr>
          <p:cNvPr id="10" name="Text 8"/>
          <p:cNvSpPr txBox="1"/>
          <p:nvPr/>
        </p:nvSpPr>
        <p:spPr>
          <a:xfrm>
            <a:off x="3291840" y="1325880"/>
            <a:ext cx="539496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Nei 180 giorni si contano</a:t>
            </a:r>
            <a:endParaRPr lang="en-US" sz="1500" dirty="0"/>
          </a:p>
        </p:txBody>
      </p:sp>
      <p:sp>
        <p:nvSpPr>
          <p:cNvPr id="11" name="Text 9"/>
          <p:cNvSpPr txBox="1"/>
          <p:nvPr/>
        </p:nvSpPr>
        <p:spPr>
          <a:xfrm>
            <a:off x="3291840" y="1691640"/>
            <a:ext cx="5394960" cy="1234440"/>
          </a:xfrm>
          <a:prstGeom prst="rect">
            <a:avLst/>
          </a:prstGeom>
          <a:noFill/>
          <a:ln/>
        </p:spPr>
        <p:txBody>
          <a:bodyPr wrap="square" lIns="0" tIns="0" rIns="0" bIns="0" rtlCol="0" anchor="t"/>
          <a:lstStyle/>
          <a:p>
            <a:pPr marL="342900" indent="-342900">
              <a:spcAft>
                <a:spcPts val="300"/>
              </a:spcAft>
              <a:buSzPct val="100000"/>
              <a:buChar char="•"/>
            </a:pPr>
            <a:r>
              <a:rPr lang="en-US" sz="1250" dirty="0">
                <a:solidFill>
                  <a:srgbClr val="1F2933"/>
                </a:solidFill>
                <a:latin typeface="Calibri" pitchFamily="34" charset="0"/>
                <a:ea typeface="Calibri" pitchFamily="34" charset="-122"/>
                <a:cs typeface="Calibri" pitchFamily="34" charset="-120"/>
              </a:rPr>
              <a:t>Tutte le attività connesse al servizio, compresa la sospensione delle lezioni</a:t>
            </a:r>
            <a:endParaRPr lang="en-US" sz="1250" dirty="0"/>
          </a:p>
          <a:p>
            <a:pPr marL="342900" indent="-342900">
              <a:spcAft>
                <a:spcPts val="300"/>
              </a:spcAft>
              <a:buSzPct val="100000"/>
              <a:buChar char="•"/>
            </a:pPr>
            <a:r>
              <a:rPr lang="en-US" sz="1250" dirty="0">
                <a:solidFill>
                  <a:srgbClr val="1F2933"/>
                </a:solidFill>
                <a:latin typeface="Calibri" pitchFamily="34" charset="0"/>
                <a:ea typeface="Calibri" pitchFamily="34" charset="-122"/>
                <a:cs typeface="Calibri" pitchFamily="34" charset="-120"/>
              </a:rPr>
              <a:t>Esami, scrutini e ogni altro impegno di servizio</a:t>
            </a:r>
            <a:endParaRPr lang="en-US" sz="1250" dirty="0"/>
          </a:p>
          <a:p>
            <a:pPr marL="342900" indent="-342900">
              <a:spcAft>
                <a:spcPts val="300"/>
              </a:spcAft>
              <a:buSzPct val="100000"/>
              <a:buChar char="•"/>
            </a:pPr>
            <a:r>
              <a:rPr lang="en-US" sz="1250" dirty="0">
                <a:solidFill>
                  <a:srgbClr val="1F2933"/>
                </a:solidFill>
                <a:latin typeface="Calibri" pitchFamily="34" charset="0"/>
                <a:ea typeface="Calibri" pitchFamily="34" charset="-122"/>
                <a:cs typeface="Calibri" pitchFamily="34" charset="-120"/>
              </a:rPr>
              <a:t>Il primo mese di astensione obbligatoria per gravidanza</a:t>
            </a:r>
            <a:endParaRPr lang="en-US" sz="1250" dirty="0"/>
          </a:p>
          <a:p>
            <a:pPr marL="342900" indent="-342900">
              <a:spcAft>
                <a:spcPts val="300"/>
              </a:spcAft>
              <a:buSzPct val="100000"/>
              <a:buChar char="•"/>
            </a:pPr>
            <a:r>
              <a:rPr lang="en-US" sz="1250" dirty="0">
                <a:solidFill>
                  <a:srgbClr val="1F2933"/>
                </a:solidFill>
                <a:latin typeface="Calibri" pitchFamily="34" charset="0"/>
                <a:ea typeface="Calibri" pitchFamily="34" charset="-122"/>
                <a:cs typeface="Calibri" pitchFamily="34" charset="-120"/>
              </a:rPr>
              <a:t>Esclusi: ferie, congedi ordinari e straordinari, aspettative</a:t>
            </a:r>
            <a:endParaRPr lang="en-US" sz="1250" dirty="0"/>
          </a:p>
        </p:txBody>
      </p:sp>
      <p:sp>
        <p:nvSpPr>
          <p:cNvPr id="12" name="Text 10"/>
          <p:cNvSpPr txBox="1"/>
          <p:nvPr/>
        </p:nvSpPr>
        <p:spPr>
          <a:xfrm>
            <a:off x="3291840" y="3017520"/>
            <a:ext cx="539496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Nei 120 giorni si contano</a:t>
            </a:r>
            <a:endParaRPr lang="en-US" sz="1500" dirty="0"/>
          </a:p>
        </p:txBody>
      </p:sp>
      <p:sp>
        <p:nvSpPr>
          <p:cNvPr id="13" name="Text 11"/>
          <p:cNvSpPr txBox="1"/>
          <p:nvPr/>
        </p:nvSpPr>
        <p:spPr>
          <a:xfrm>
            <a:off x="3291840" y="3383280"/>
            <a:ext cx="5394960" cy="594360"/>
          </a:xfrm>
          <a:prstGeom prst="rect">
            <a:avLst/>
          </a:prstGeom>
          <a:noFill/>
          <a:ln/>
        </p:spPr>
        <p:txBody>
          <a:bodyPr wrap="square" lIns="0" tIns="0" rIns="0" bIns="0" rtlCol="0" anchor="t"/>
          <a:lstStyle/>
          <a:p>
            <a:pPr marL="342900" indent="-342900">
              <a:spcAft>
                <a:spcPts val="300"/>
              </a:spcAft>
              <a:buSzPct val="100000"/>
              <a:buChar char="•"/>
            </a:pPr>
            <a:r>
              <a:rPr lang="en-US" sz="1250" dirty="0">
                <a:solidFill>
                  <a:srgbClr val="1F2933"/>
                </a:solidFill>
                <a:latin typeface="Calibri" pitchFamily="34" charset="0"/>
                <a:ea typeface="Calibri" pitchFamily="34" charset="-122"/>
                <a:cs typeface="Calibri" pitchFamily="34" charset="-120"/>
              </a:rPr>
              <a:t>I giorni effettivi di insegnamento</a:t>
            </a:r>
            <a:endParaRPr lang="en-US" sz="1250" dirty="0"/>
          </a:p>
          <a:p>
            <a:pPr marL="342900" indent="-342900">
              <a:spcAft>
                <a:spcPts val="300"/>
              </a:spcAft>
              <a:buSzPct val="100000"/>
              <a:buChar char="•"/>
            </a:pPr>
            <a:r>
              <a:rPr lang="en-US" sz="1250" dirty="0">
                <a:solidFill>
                  <a:srgbClr val="1F2933"/>
                </a:solidFill>
                <a:latin typeface="Calibri" pitchFamily="34" charset="0"/>
                <a:ea typeface="Calibri" pitchFamily="34" charset="-122"/>
                <a:cs typeface="Calibri" pitchFamily="34" charset="-120"/>
              </a:rPr>
              <a:t>I giorni a scuola per attività valutative, progettuali, formative e collegiali</a:t>
            </a:r>
            <a:endParaRPr lang="en-US" sz="1250" dirty="0"/>
          </a:p>
        </p:txBody>
      </p:sp>
      <p:sp>
        <p:nvSpPr>
          <p:cNvPr id="14" name="Shape 12"/>
          <p:cNvSpPr/>
          <p:nvPr/>
        </p:nvSpPr>
        <p:spPr>
          <a:xfrm>
            <a:off x="3291840" y="4069080"/>
            <a:ext cx="5394960" cy="502920"/>
          </a:xfrm>
          <a:prstGeom prst="roundRect">
            <a:avLst>
              <a:gd name="adj" fmla="val 14545"/>
            </a:avLst>
          </a:prstGeom>
          <a:solidFill>
            <a:srgbClr val="EAF2F8"/>
          </a:solidFill>
          <a:ln w="12700">
            <a:solidFill>
              <a:srgbClr val="EAF2F8"/>
            </a:solidFill>
            <a:prstDash val="solid"/>
          </a:ln>
        </p:spPr>
      </p:sp>
      <p:sp>
        <p:nvSpPr>
          <p:cNvPr id="15" name="Text 13"/>
          <p:cNvSpPr txBox="1"/>
          <p:nvPr/>
        </p:nvSpPr>
        <p:spPr>
          <a:xfrm>
            <a:off x="3429000" y="4069080"/>
            <a:ext cx="5166360" cy="502920"/>
          </a:xfrm>
          <a:prstGeom prst="rect">
            <a:avLst/>
          </a:prstGeom>
          <a:noFill/>
          <a:ln/>
        </p:spPr>
        <p:txBody>
          <a:bodyPr wrap="square" lIns="0" tIns="0" rIns="0" bIns="0" rtlCol="0" anchor="ctr"/>
          <a:lstStyle/>
          <a:p>
            <a:pPr indent="0" marL="0">
              <a:buNone/>
            </a:pPr>
            <a:r>
              <a:rPr lang="en-US" sz="1200" b="1" dirty="0">
                <a:solidFill>
                  <a:srgbClr val="1F2933"/>
                </a:solidFill>
                <a:latin typeface="Calibri" pitchFamily="34" charset="0"/>
                <a:ea typeface="Calibri" pitchFamily="34" charset="-122"/>
                <a:cs typeface="Calibri" pitchFamily="34" charset="-120"/>
              </a:rPr>
              <a:t>Part-time: </a:t>
            </a:r>
            <a:pPr indent="0" marL="0">
              <a:buNone/>
            </a:pPr>
            <a:r>
              <a:rPr lang="en-US" sz="1200" dirty="0">
                <a:solidFill>
                  <a:srgbClr val="1F2933"/>
                </a:solidFill>
                <a:latin typeface="Calibri" pitchFamily="34" charset="0"/>
                <a:ea typeface="Calibri" pitchFamily="34" charset="-122"/>
                <a:cs typeface="Calibri" pitchFamily="34" charset="-120"/>
              </a:rPr>
              <a:t>giorni ridotti in proporzione all’orario; restano invariate le 50 ore di formazione, il peer to peer, il portfolio e il colloquio finale.</a:t>
            </a:r>
            <a:endParaRPr lang="en-US" sz="1200" dirty="0"/>
          </a:p>
        </p:txBody>
      </p:sp>
      <p:sp>
        <p:nvSpPr>
          <p:cNvPr id="16" name="Text 1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17" name="Text 15"/>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Il percorso formativo: 50 ore</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Aggiuntive rispetto agli ordinari impegni di servizio</a:t>
            </a:r>
            <a:endParaRPr lang="en-US" sz="1400" dirty="0"/>
          </a:p>
        </p:txBody>
      </p:sp>
      <p:graphicFrame>
        <p:nvGraphicFramePr>
          <p:cNvPr id="4" name="Chart 0" descr=""/>
          <p:cNvGraphicFramePr/>
          <p:nvPr/>
        </p:nvGraphicFramePr>
        <p:xfrm>
          <a:off x="365760" y="1188720"/>
          <a:ext cx="3566160" cy="3474720"/>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1463040" y="2423160"/>
            <a:ext cx="1371600" cy="1005840"/>
          </a:xfrm>
          <a:prstGeom prst="rect">
            <a:avLst/>
          </a:prstGeom>
          <a:noFill/>
          <a:ln/>
        </p:spPr>
        <p:txBody>
          <a:bodyPr wrap="square" lIns="0" tIns="0" rIns="0" bIns="0" rtlCol="0" anchor="ctr"/>
          <a:lstStyle/>
          <a:p>
            <a:pPr algn="ctr" indent="0" marL="0">
              <a:buNone/>
            </a:pPr>
            <a:r>
              <a:rPr lang="en-US" sz="3400" b="1" dirty="0">
                <a:solidFill>
                  <a:srgbClr val="12355B"/>
                </a:solidFill>
                <a:latin typeface="Cambria" pitchFamily="34" charset="0"/>
                <a:ea typeface="Cambria" pitchFamily="34" charset="-122"/>
                <a:cs typeface="Cambria" pitchFamily="34" charset="-120"/>
              </a:rPr>
              <a:t>50</a:t>
            </a:r>
            <a:endParaRPr lang="en-US" sz="3400" dirty="0"/>
          </a:p>
          <a:p>
            <a:pPr algn="ctr" indent="0" marL="0">
              <a:buNone/>
            </a:pPr>
            <a:r>
              <a:rPr lang="en-US" sz="1300" dirty="0">
                <a:solidFill>
                  <a:srgbClr val="12355B"/>
                </a:solidFill>
                <a:latin typeface="Cambria" pitchFamily="34" charset="0"/>
                <a:ea typeface="Cambria" pitchFamily="34" charset="-122"/>
                <a:cs typeface="Cambria" pitchFamily="34" charset="-120"/>
              </a:rPr>
              <a:t>ore</a:t>
            </a:r>
            <a:endParaRPr lang="en-US" sz="3400" dirty="0"/>
          </a:p>
        </p:txBody>
      </p:sp>
      <p:sp>
        <p:nvSpPr>
          <p:cNvPr id="6" name="Shape 3"/>
          <p:cNvSpPr/>
          <p:nvPr/>
        </p:nvSpPr>
        <p:spPr>
          <a:xfrm>
            <a:off x="4297680" y="1234440"/>
            <a:ext cx="566928" cy="566928"/>
          </a:xfrm>
          <a:prstGeom prst="ellipse">
            <a:avLst/>
          </a:prstGeom>
          <a:solidFill>
            <a:srgbClr val="2A6F97"/>
          </a:solidFill>
          <a:ln w="12700">
            <a:solidFill>
              <a:srgbClr val="2A6F97"/>
            </a:solidFill>
            <a:prstDash val="solid"/>
          </a:ln>
        </p:spPr>
      </p:sp>
      <p:pic>
        <p:nvPicPr>
          <p:cNvPr id="7" name="Image 0" descr="preencoded.png">    </p:cNvPr>
          <p:cNvPicPr>
            <a:picLocks noChangeAspect="1"/>
          </p:cNvPicPr>
          <p:nvPr/>
        </p:nvPicPr>
        <p:blipFill>
          <a:blip r:embed="rId2"/>
          <a:stretch>
            <a:fillRect/>
          </a:stretch>
        </p:blipFill>
        <p:spPr>
          <a:xfrm>
            <a:off x="4439412" y="1376172"/>
            <a:ext cx="283464" cy="283464"/>
          </a:xfrm>
          <a:prstGeom prst="rect">
            <a:avLst/>
          </a:prstGeom>
        </p:spPr>
      </p:pic>
      <p:sp>
        <p:nvSpPr>
          <p:cNvPr id="8" name="Text 4"/>
          <p:cNvSpPr txBox="1"/>
          <p:nvPr/>
        </p:nvSpPr>
        <p:spPr>
          <a:xfrm>
            <a:off x="5029200" y="1216152"/>
            <a:ext cx="3657600" cy="301752"/>
          </a:xfrm>
          <a:prstGeom prst="rect">
            <a:avLst/>
          </a:prstGeom>
          <a:noFill/>
          <a:ln/>
        </p:spPr>
        <p:txBody>
          <a:bodyPr wrap="square" lIns="0" tIns="0" rIns="0" bIns="0" rtlCol="0" anchor="ctr"/>
          <a:lstStyle/>
          <a:p>
            <a:pPr indent="0" marL="0">
              <a:buNone/>
            </a:pPr>
            <a:r>
              <a:rPr lang="en-US" sz="1600" b="1" dirty="0">
                <a:solidFill>
                  <a:srgbClr val="2A6F97"/>
                </a:solidFill>
                <a:latin typeface="Cambria" pitchFamily="34" charset="0"/>
                <a:ea typeface="Cambria" pitchFamily="34" charset="-122"/>
                <a:cs typeface="Cambria" pitchFamily="34" charset="-120"/>
              </a:rPr>
              <a:t>6 ore</a:t>
            </a:r>
            <a:endParaRPr lang="en-US" sz="1600" dirty="0"/>
          </a:p>
        </p:txBody>
      </p:sp>
      <p:sp>
        <p:nvSpPr>
          <p:cNvPr id="9" name="Text 5"/>
          <p:cNvSpPr txBox="1"/>
          <p:nvPr/>
        </p:nvSpPr>
        <p:spPr>
          <a:xfrm>
            <a:off x="5029200" y="1508760"/>
            <a:ext cx="365760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Incontri propedeutici e di restituzione finale</a:t>
            </a:r>
            <a:endParaRPr lang="en-US" sz="1250" dirty="0"/>
          </a:p>
        </p:txBody>
      </p:sp>
      <p:sp>
        <p:nvSpPr>
          <p:cNvPr id="10" name="Shape 6"/>
          <p:cNvSpPr/>
          <p:nvPr/>
        </p:nvSpPr>
        <p:spPr>
          <a:xfrm>
            <a:off x="4297680" y="1974440"/>
            <a:ext cx="566928" cy="566928"/>
          </a:xfrm>
          <a:prstGeom prst="ellipse">
            <a:avLst/>
          </a:prstGeom>
          <a:solidFill>
            <a:srgbClr val="E07A1F"/>
          </a:solidFill>
          <a:ln w="12700">
            <a:solidFill>
              <a:srgbClr val="E07A1F"/>
            </a:solidFill>
            <a:prstDash val="solid"/>
          </a:ln>
        </p:spPr>
      </p:sp>
      <p:pic>
        <p:nvPicPr>
          <p:cNvPr id="11" name="Image 1" descr="preencoded.png">    </p:cNvPr>
          <p:cNvPicPr>
            <a:picLocks noChangeAspect="1"/>
          </p:cNvPicPr>
          <p:nvPr/>
        </p:nvPicPr>
        <p:blipFill>
          <a:blip r:embed="rId3"/>
          <a:stretch>
            <a:fillRect/>
          </a:stretch>
        </p:blipFill>
        <p:spPr>
          <a:xfrm>
            <a:off x="4439412" y="2116172"/>
            <a:ext cx="283464" cy="283464"/>
          </a:xfrm>
          <a:prstGeom prst="rect">
            <a:avLst/>
          </a:prstGeom>
        </p:spPr>
      </p:pic>
      <p:sp>
        <p:nvSpPr>
          <p:cNvPr id="12" name="Text 7"/>
          <p:cNvSpPr txBox="1"/>
          <p:nvPr/>
        </p:nvSpPr>
        <p:spPr>
          <a:xfrm>
            <a:off x="5029200" y="1956152"/>
            <a:ext cx="3657600" cy="301752"/>
          </a:xfrm>
          <a:prstGeom prst="rect">
            <a:avLst/>
          </a:prstGeom>
          <a:noFill/>
          <a:ln/>
        </p:spPr>
        <p:txBody>
          <a:bodyPr wrap="square" lIns="0" tIns="0" rIns="0" bIns="0" rtlCol="0" anchor="ctr"/>
          <a:lstStyle/>
          <a:p>
            <a:pPr indent="0" marL="0">
              <a:buNone/>
            </a:pPr>
            <a:r>
              <a:rPr lang="en-US" sz="1600" b="1" dirty="0">
                <a:solidFill>
                  <a:srgbClr val="E07A1F"/>
                </a:solidFill>
                <a:latin typeface="Cambria" pitchFamily="34" charset="0"/>
                <a:ea typeface="Cambria" pitchFamily="34" charset="-122"/>
                <a:cs typeface="Cambria" pitchFamily="34" charset="-120"/>
              </a:rPr>
              <a:t>12 ore</a:t>
            </a:r>
            <a:endParaRPr lang="en-US" sz="1600" dirty="0"/>
          </a:p>
        </p:txBody>
      </p:sp>
      <p:sp>
        <p:nvSpPr>
          <p:cNvPr id="13" name="Text 8"/>
          <p:cNvSpPr txBox="1"/>
          <p:nvPr/>
        </p:nvSpPr>
        <p:spPr>
          <a:xfrm>
            <a:off x="5029200" y="2248760"/>
            <a:ext cx="365760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Laboratori formativi (di cui almeno 10 su didattica digitale)</a:t>
            </a:r>
            <a:endParaRPr lang="en-US" sz="1250" dirty="0"/>
          </a:p>
        </p:txBody>
      </p:sp>
      <p:sp>
        <p:nvSpPr>
          <p:cNvPr id="14" name="Shape 9"/>
          <p:cNvSpPr/>
          <p:nvPr/>
        </p:nvSpPr>
        <p:spPr>
          <a:xfrm>
            <a:off x="4297680" y="2714440"/>
            <a:ext cx="566928" cy="566928"/>
          </a:xfrm>
          <a:prstGeom prst="ellipse">
            <a:avLst/>
          </a:prstGeom>
          <a:solidFill>
            <a:srgbClr val="2E8B57"/>
          </a:solidFill>
          <a:ln w="12700">
            <a:solidFill>
              <a:srgbClr val="2E8B57"/>
            </a:solidFill>
            <a:prstDash val="solid"/>
          </a:ln>
        </p:spPr>
      </p:sp>
      <p:pic>
        <p:nvPicPr>
          <p:cNvPr id="15" name="Image 2" descr="preencoded.png">    </p:cNvPr>
          <p:cNvPicPr>
            <a:picLocks noChangeAspect="1"/>
          </p:cNvPicPr>
          <p:nvPr/>
        </p:nvPicPr>
        <p:blipFill>
          <a:blip r:embed="rId4"/>
          <a:stretch>
            <a:fillRect/>
          </a:stretch>
        </p:blipFill>
        <p:spPr>
          <a:xfrm>
            <a:off x="4439412" y="2856172"/>
            <a:ext cx="283464" cy="283464"/>
          </a:xfrm>
          <a:prstGeom prst="rect">
            <a:avLst/>
          </a:prstGeom>
        </p:spPr>
      </p:pic>
      <p:sp>
        <p:nvSpPr>
          <p:cNvPr id="16" name="Text 10"/>
          <p:cNvSpPr txBox="1"/>
          <p:nvPr/>
        </p:nvSpPr>
        <p:spPr>
          <a:xfrm>
            <a:off x="5029200" y="2696152"/>
            <a:ext cx="3657600" cy="301752"/>
          </a:xfrm>
          <a:prstGeom prst="rect">
            <a:avLst/>
          </a:prstGeom>
          <a:noFill/>
          <a:ln/>
        </p:spPr>
        <p:txBody>
          <a:bodyPr wrap="square" lIns="0" tIns="0" rIns="0" bIns="0" rtlCol="0" anchor="ctr"/>
          <a:lstStyle/>
          <a:p>
            <a:pPr indent="0" marL="0">
              <a:buNone/>
            </a:pPr>
            <a:r>
              <a:rPr lang="en-US" sz="1600" b="1" dirty="0">
                <a:solidFill>
                  <a:srgbClr val="2E8B57"/>
                </a:solidFill>
                <a:latin typeface="Cambria" pitchFamily="34" charset="0"/>
                <a:ea typeface="Cambria" pitchFamily="34" charset="-122"/>
                <a:cs typeface="Cambria" pitchFamily="34" charset="-120"/>
              </a:rPr>
              <a:t>12 ore</a:t>
            </a:r>
            <a:endParaRPr lang="en-US" sz="1600" dirty="0"/>
          </a:p>
        </p:txBody>
      </p:sp>
      <p:sp>
        <p:nvSpPr>
          <p:cNvPr id="17" name="Text 11"/>
          <p:cNvSpPr txBox="1"/>
          <p:nvPr/>
        </p:nvSpPr>
        <p:spPr>
          <a:xfrm>
            <a:off x="5029200" y="2988760"/>
            <a:ext cx="365760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Peer to peer e osservazione in classe con il tutor</a:t>
            </a:r>
            <a:endParaRPr lang="en-US" sz="1250" dirty="0"/>
          </a:p>
        </p:txBody>
      </p:sp>
      <p:sp>
        <p:nvSpPr>
          <p:cNvPr id="18" name="Shape 12"/>
          <p:cNvSpPr/>
          <p:nvPr/>
        </p:nvSpPr>
        <p:spPr>
          <a:xfrm>
            <a:off x="4297680" y="3454440"/>
            <a:ext cx="566928" cy="566928"/>
          </a:xfrm>
          <a:prstGeom prst="ellipse">
            <a:avLst/>
          </a:prstGeom>
          <a:solidFill>
            <a:srgbClr val="12355B"/>
          </a:solidFill>
          <a:ln w="12700">
            <a:solidFill>
              <a:srgbClr val="12355B"/>
            </a:solidFill>
            <a:prstDash val="solid"/>
          </a:ln>
        </p:spPr>
      </p:sp>
      <p:pic>
        <p:nvPicPr>
          <p:cNvPr id="19" name="Image 3" descr="preencoded.png">    </p:cNvPr>
          <p:cNvPicPr>
            <a:picLocks noChangeAspect="1"/>
          </p:cNvPicPr>
          <p:nvPr/>
        </p:nvPicPr>
        <p:blipFill>
          <a:blip r:embed="rId5"/>
          <a:stretch>
            <a:fillRect/>
          </a:stretch>
        </p:blipFill>
        <p:spPr>
          <a:xfrm>
            <a:off x="4439412" y="3596172"/>
            <a:ext cx="283464" cy="283464"/>
          </a:xfrm>
          <a:prstGeom prst="rect">
            <a:avLst/>
          </a:prstGeom>
        </p:spPr>
      </p:pic>
      <p:sp>
        <p:nvSpPr>
          <p:cNvPr id="20" name="Text 13"/>
          <p:cNvSpPr txBox="1"/>
          <p:nvPr/>
        </p:nvSpPr>
        <p:spPr>
          <a:xfrm>
            <a:off x="5029200" y="3436152"/>
            <a:ext cx="3657600" cy="301752"/>
          </a:xfrm>
          <a:prstGeom prst="rect">
            <a:avLst/>
          </a:prstGeom>
          <a:noFill/>
          <a:ln/>
        </p:spPr>
        <p:txBody>
          <a:bodyPr wrap="square" lIns="0" tIns="0" rIns="0" bIns="0" rtlCol="0" anchor="ctr"/>
          <a:lstStyle/>
          <a:p>
            <a:pPr indent="0" marL="0">
              <a:buNone/>
            </a:pPr>
            <a:r>
              <a:rPr lang="en-US" sz="1600" b="1" dirty="0">
                <a:solidFill>
                  <a:srgbClr val="12355B"/>
                </a:solidFill>
                <a:latin typeface="Cambria" pitchFamily="34" charset="0"/>
                <a:ea typeface="Cambria" pitchFamily="34" charset="-122"/>
                <a:cs typeface="Cambria" pitchFamily="34" charset="-120"/>
              </a:rPr>
              <a:t>20 ore</a:t>
            </a:r>
            <a:endParaRPr lang="en-US" sz="1600" dirty="0"/>
          </a:p>
        </p:txBody>
      </p:sp>
      <p:sp>
        <p:nvSpPr>
          <p:cNvPr id="21" name="Text 14"/>
          <p:cNvSpPr txBox="1"/>
          <p:nvPr/>
        </p:nvSpPr>
        <p:spPr>
          <a:xfrm>
            <a:off x="5029200" y="3728760"/>
            <a:ext cx="365760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Formazione online sulla piattaforma INDIRE</a:t>
            </a:r>
            <a:endParaRPr lang="en-US" sz="1250" dirty="0"/>
          </a:p>
        </p:txBody>
      </p:sp>
      <p:sp>
        <p:nvSpPr>
          <p:cNvPr id="22" name="Text 15"/>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23" name="Text 16"/>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8</a:t>
            </a:r>
            <a:endParaRPr lang="en-US" sz="900" dirty="0"/>
          </a:p>
        </p:txBody>
      </p:sp>
      <p:sp>
        <p:nvSpPr>
          <p:cNvPr id="90" name="Callout box"/>
          <p:cNvSpPr/>
          <p:nvPr/>
        </p:nvSpPr>
        <p:spPr>
          <a:xfrm>
            <a:off x="4297680" y="4251960"/>
            <a:ext cx="4389120" cy="420624"/>
          </a:xfrm>
          <a:prstGeom prst="roundRect">
            <a:avLst>
              <a:gd name="adj" fmla="val 10000"/>
            </a:avLst>
          </a:prstGeom>
          <a:solidFill>
            <a:srgbClr val="FDF0E4"/>
          </a:solidFill>
          <a:ln w="12700">
            <a:solidFill>
              <a:srgbClr val="FDF0E4"/>
            </a:solidFill>
          </a:ln>
        </p:spPr>
      </p:sp>
      <p:pic>
        <p:nvPicPr>
          <p:cNvPr id="91" name="Callout icon" descr="Informazione"/>
          <p:cNvPicPr>
            <a:picLocks noChangeAspect="1"/>
          </p:cNvPicPr>
          <p:nvPr/>
        </p:nvPicPr>
        <p:blipFill>
          <a:blip r:embed="rId8"/>
          <a:stretch>
            <a:fillRect/>
          </a:stretch>
        </p:blipFill>
        <p:spPr>
          <a:xfrm>
            <a:off x="4434840" y="4302252"/>
            <a:ext cx="320040" cy="320040"/>
          </a:xfrm>
          <a:prstGeom prst="rect">
            <a:avLst/>
          </a:prstGeom>
        </p:spPr>
      </p:pic>
      <p:sp>
        <p:nvSpPr>
          <p:cNvPr id="92" name="Callout text"/>
          <p:cNvSpPr txBox="1"/>
          <p:nvPr/>
        </p:nvSpPr>
        <p:spPr>
          <a:xfrm>
            <a:off x="4892040" y="4251960"/>
            <a:ext cx="3657600" cy="420624"/>
          </a:xfrm>
          <a:prstGeom prst="rect">
            <a:avLst/>
          </a:prstGeom>
          <a:noFill/>
        </p:spPr>
        <p:txBody>
          <a:bodyPr wrap="square" lIns="0" tIns="0" rIns="0" bIns="0" rtlCol="0" anchor="ctr"/>
          <a:lstStyle/>
          <a:p>
            <a:pPr indent="0" marL="0">
              <a:buNone/>
            </a:pPr>
            <a:r>
              <a:rPr lang="it-IT" sz="1050" b="1" dirty="0">
                <a:solidFill>
                  <a:srgbClr val="1F2933"/>
                </a:solidFill>
                <a:latin typeface="Calibri" pitchFamily="34" charset="0"/>
                <a:ea typeface="Calibri" pitchFamily="34" charset="-122"/>
                <a:cs typeface="Calibri" pitchFamily="34" charset="-120"/>
              </a:rPr>
              <a:t xml:space="preserve">Ore di formazione aggiuntive su Scuola Futura: </a:t>
            </a:r>
            <a:r>
              <a:rPr lang="it-IT" sz="1050" dirty="0">
                <a:solidFill>
                  <a:srgbClr val="1F2933"/>
                </a:solidFill>
                <a:latin typeface="Calibri" pitchFamily="34" charset="0"/>
                <a:ea typeface="Calibri" pitchFamily="34" charset="-122"/>
                <a:cs typeface="Calibri" pitchFamily="34" charset="-120"/>
              </a:rPr>
              <a:t xml:space="preserve">si attendono le indicazioni della nota ministeriale 2026/27.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Incontri e laboratori formativi</a:t>
            </a:r>
            <a:endParaRPr lang="en-US" sz="3000" dirty="0"/>
          </a:p>
        </p:txBody>
      </p:sp>
      <p:sp>
        <p:nvSpPr>
          <p:cNvPr id="3" name="Shape 1"/>
          <p:cNvSpPr/>
          <p:nvPr/>
        </p:nvSpPr>
        <p:spPr>
          <a:xfrm>
            <a:off x="457200" y="1097280"/>
            <a:ext cx="3977640" cy="3474720"/>
          </a:xfrm>
          <a:prstGeom prst="roundRect">
            <a:avLst>
              <a:gd name="adj" fmla="val 2105"/>
            </a:avLst>
          </a:prstGeom>
          <a:solidFill>
            <a:srgbClr val="EAF2F8"/>
          </a:solidFill>
          <a:ln w="12700">
            <a:solidFill>
              <a:srgbClr val="EAF2F8"/>
            </a:solidFill>
            <a:prstDash val="solid"/>
          </a:ln>
        </p:spPr>
      </p:sp>
      <p:sp>
        <p:nvSpPr>
          <p:cNvPr id="4" name="Shape 2"/>
          <p:cNvSpPr/>
          <p:nvPr/>
        </p:nvSpPr>
        <p:spPr>
          <a:xfrm>
            <a:off x="685800" y="1280160"/>
            <a:ext cx="594360" cy="594360"/>
          </a:xfrm>
          <a:prstGeom prst="ellipse">
            <a:avLst/>
          </a:prstGeom>
          <a:solidFill>
            <a:srgbClr val="2A6F97"/>
          </a:solidFill>
          <a:ln w="12700">
            <a:solidFill>
              <a:srgbClr val="2A6F97"/>
            </a:solidFill>
            <a:prstDash val="solid"/>
          </a:ln>
        </p:spPr>
      </p:sp>
      <p:pic>
        <p:nvPicPr>
          <p:cNvPr id="5" name="Image 0" descr="preencoded.png">    </p:cNvPr>
          <p:cNvPicPr>
            <a:picLocks noChangeAspect="1"/>
          </p:cNvPicPr>
          <p:nvPr/>
        </p:nvPicPr>
        <p:blipFill>
          <a:blip r:embed="rId1"/>
          <a:stretch>
            <a:fillRect/>
          </a:stretch>
        </p:blipFill>
        <p:spPr>
          <a:xfrm>
            <a:off x="834390" y="1428750"/>
            <a:ext cx="297180" cy="297180"/>
          </a:xfrm>
          <a:prstGeom prst="rect">
            <a:avLst/>
          </a:prstGeom>
        </p:spPr>
      </p:pic>
      <p:sp>
        <p:nvSpPr>
          <p:cNvPr id="6" name="Text 3"/>
          <p:cNvSpPr txBox="1"/>
          <p:nvPr/>
        </p:nvSpPr>
        <p:spPr>
          <a:xfrm>
            <a:off x="1417320" y="1325880"/>
            <a:ext cx="2926080" cy="50292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Incontri iniziale e finale · 6 h</a:t>
            </a:r>
            <a:endParaRPr lang="en-US" sz="1500" dirty="0"/>
          </a:p>
        </p:txBody>
      </p:sp>
      <p:sp>
        <p:nvSpPr>
          <p:cNvPr id="7" name="Text 4"/>
          <p:cNvSpPr txBox="1"/>
          <p:nvPr/>
        </p:nvSpPr>
        <p:spPr>
          <a:xfrm>
            <a:off x="685800" y="2011680"/>
            <a:ext cx="3611880" cy="246888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Organizzati a livello di ambito territoriale</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Iniziale: percorso, profilo professionale atteso, innovazioni in atto</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Finale: valutazione complessiva della formazione</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Date e sedi comunicate da USR e scuole polo dopo la nota ministeriale</a:t>
            </a:r>
            <a:endParaRPr lang="en-US" sz="1250" dirty="0"/>
          </a:p>
        </p:txBody>
      </p:sp>
      <p:sp>
        <p:nvSpPr>
          <p:cNvPr id="8" name="Shape 5"/>
          <p:cNvSpPr/>
          <p:nvPr/>
        </p:nvSpPr>
        <p:spPr>
          <a:xfrm>
            <a:off x="4709160" y="1097280"/>
            <a:ext cx="3977640" cy="3474720"/>
          </a:xfrm>
          <a:prstGeom prst="roundRect">
            <a:avLst>
              <a:gd name="adj" fmla="val 2105"/>
            </a:avLst>
          </a:prstGeom>
          <a:solidFill>
            <a:srgbClr val="EAF2F8"/>
          </a:solidFill>
          <a:ln w="12700">
            <a:solidFill>
              <a:srgbClr val="EAF2F8"/>
            </a:solidFill>
            <a:prstDash val="solid"/>
          </a:ln>
        </p:spPr>
      </p:sp>
      <p:sp>
        <p:nvSpPr>
          <p:cNvPr id="9" name="Shape 6"/>
          <p:cNvSpPr/>
          <p:nvPr/>
        </p:nvSpPr>
        <p:spPr>
          <a:xfrm>
            <a:off x="4937760" y="1280160"/>
            <a:ext cx="594360" cy="594360"/>
          </a:xfrm>
          <a:prstGeom prst="ellipse">
            <a:avLst/>
          </a:prstGeom>
          <a:solidFill>
            <a:srgbClr val="E07A1F"/>
          </a:solidFill>
          <a:ln w="12700">
            <a:solidFill>
              <a:srgbClr val="E07A1F"/>
            </a:solidFill>
            <a:prstDash val="solid"/>
          </a:ln>
        </p:spPr>
      </p:sp>
      <p:pic>
        <p:nvPicPr>
          <p:cNvPr id="10" name="Image 1" descr="preencoded.png">    </p:cNvPr>
          <p:cNvPicPr>
            <a:picLocks noChangeAspect="1"/>
          </p:cNvPicPr>
          <p:nvPr/>
        </p:nvPicPr>
        <p:blipFill>
          <a:blip r:embed="rId2"/>
          <a:stretch>
            <a:fillRect/>
          </a:stretch>
        </p:blipFill>
        <p:spPr>
          <a:xfrm>
            <a:off x="5086350" y="1428750"/>
            <a:ext cx="297180" cy="297180"/>
          </a:xfrm>
          <a:prstGeom prst="rect">
            <a:avLst/>
          </a:prstGeom>
        </p:spPr>
      </p:pic>
      <p:sp>
        <p:nvSpPr>
          <p:cNvPr id="11" name="Text 7"/>
          <p:cNvSpPr txBox="1"/>
          <p:nvPr/>
        </p:nvSpPr>
        <p:spPr>
          <a:xfrm>
            <a:off x="5669280" y="1325880"/>
            <a:ext cx="2926080" cy="50292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Laboratori formativi · 12 h</a:t>
            </a:r>
            <a:endParaRPr lang="en-US" sz="1500" dirty="0"/>
          </a:p>
        </p:txBody>
      </p:sp>
      <p:sp>
        <p:nvSpPr>
          <p:cNvPr id="12" name="Text 8"/>
          <p:cNvSpPr txBox="1"/>
          <p:nvPr/>
        </p:nvSpPr>
        <p:spPr>
          <a:xfrm>
            <a:off x="4937760" y="2011680"/>
            <a:ext cx="3611880" cy="246888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Scelti in base al bilancio delle competenze e al patto</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Metodologie laboratoriali: ricerca-azione, scambio professionale, sequenze didattiche</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Almeno 10 ore dedicate a didattica digitale integrata e nuovi linguaggi (DL 19/2024)</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Documentazione inserita nel portfolio</a:t>
            </a:r>
            <a:endParaRPr lang="en-US" sz="1250" dirty="0"/>
          </a:p>
        </p:txBody>
      </p:sp>
      <p:sp>
        <p:nvSpPr>
          <p:cNvPr id="13" name="Text 9"/>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14" name="Text 10"/>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9</a:t>
            </a:r>
            <a:endParaRPr lang="en-US" sz="900" dirty="0"/>
          </a:p>
        </p:txBody>
      </p:sp>
      <p:sp>
        <p:nvSpPr>
          <p:cNvPr id="90" name="Callout box"/>
          <p:cNvSpPr/>
          <p:nvPr/>
        </p:nvSpPr>
        <p:spPr>
          <a:xfrm>
            <a:off x="4846320" y="3794760"/>
            <a:ext cx="3703320" cy="685800"/>
          </a:xfrm>
          <a:prstGeom prst="roundRect">
            <a:avLst>
              <a:gd name="adj" fmla="val 10000"/>
            </a:avLst>
          </a:prstGeom>
          <a:solidFill>
            <a:srgbClr val="FDF0E4"/>
          </a:solidFill>
          <a:ln w="12700">
            <a:solidFill>
              <a:srgbClr val="FDF0E4"/>
            </a:solidFill>
          </a:ln>
        </p:spPr>
      </p:sp>
      <p:pic>
        <p:nvPicPr>
          <p:cNvPr id="91" name="Callout icon" descr="Informazione"/>
          <p:cNvPicPr>
            <a:picLocks noChangeAspect="1"/>
          </p:cNvPicPr>
          <p:nvPr/>
        </p:nvPicPr>
        <p:blipFill>
          <a:blip r:embed="rId5"/>
          <a:stretch>
            <a:fillRect/>
          </a:stretch>
        </p:blipFill>
        <p:spPr>
          <a:xfrm>
            <a:off x="4983480" y="3977640"/>
            <a:ext cx="320040" cy="320040"/>
          </a:xfrm>
          <a:prstGeom prst="rect">
            <a:avLst/>
          </a:prstGeom>
        </p:spPr>
      </p:pic>
      <p:sp>
        <p:nvSpPr>
          <p:cNvPr id="92" name="Callout text"/>
          <p:cNvSpPr txBox="1"/>
          <p:nvPr/>
        </p:nvSpPr>
        <p:spPr>
          <a:xfrm>
            <a:off x="5440680" y="3794760"/>
            <a:ext cx="2971800" cy="685800"/>
          </a:xfrm>
          <a:prstGeom prst="rect">
            <a:avLst/>
          </a:prstGeom>
          <a:noFill/>
        </p:spPr>
        <p:txBody>
          <a:bodyPr wrap="square" lIns="0" tIns="0" rIns="0" bIns="0" rtlCol="0" anchor="ctr"/>
          <a:lstStyle/>
          <a:p>
            <a:pPr indent="0" marL="0">
              <a:buNone/>
            </a:pPr>
            <a:r>
              <a:rPr lang="it-IT" sz="1050" b="1" dirty="0">
                <a:solidFill>
                  <a:srgbClr val="1F2933"/>
                </a:solidFill>
                <a:latin typeface="Calibri" pitchFamily="34" charset="0"/>
                <a:ea typeface="Calibri" pitchFamily="34" charset="-122"/>
                <a:cs typeface="Calibri" pitchFamily="34" charset="-120"/>
              </a:rPr>
              <a:t xml:space="preserve">Scuola Futura: </a:t>
            </a:r>
            <a:r>
              <a:rPr lang="it-IT" sz="1050" dirty="0">
                <a:solidFill>
                  <a:srgbClr val="1F2933"/>
                </a:solidFill>
                <a:latin typeface="Calibri" pitchFamily="34" charset="0"/>
                <a:ea typeface="Calibri" pitchFamily="34" charset="-122"/>
                <a:cs typeface="Calibri" pitchFamily="34" charset="-120"/>
              </a:rPr>
              <a:t xml:space="preserve">nel 2025/26 i laboratori erano collegati ai suoi percorsi. Per le ore di formazione aggiuntive su Scuola Futura si attendono le indicazioni della nota ministeriale 2026/27.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Peer to peer e osservazione in classe</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Almeno 12 ore, svolte da docente in prova e tutor</a:t>
            </a:r>
            <a:endParaRPr lang="en-US" sz="1400" dirty="0"/>
          </a:p>
        </p:txBody>
      </p:sp>
      <p:sp>
        <p:nvSpPr>
          <p:cNvPr id="4" name="Shape 2"/>
          <p:cNvSpPr/>
          <p:nvPr/>
        </p:nvSpPr>
        <p:spPr>
          <a:xfrm>
            <a:off x="457200" y="1371600"/>
            <a:ext cx="1920240" cy="1874520"/>
          </a:xfrm>
          <a:prstGeom prst="roundRect">
            <a:avLst>
              <a:gd name="adj" fmla="val 3902"/>
            </a:avLst>
          </a:prstGeom>
          <a:solidFill>
            <a:srgbClr val="EAF2F8"/>
          </a:solidFill>
          <a:ln w="12700">
            <a:solidFill>
              <a:srgbClr val="EAF2F8"/>
            </a:solidFill>
            <a:prstDash val="solid"/>
          </a:ln>
        </p:spPr>
      </p:sp>
      <p:sp>
        <p:nvSpPr>
          <p:cNvPr id="5" name="Shape 3"/>
          <p:cNvSpPr/>
          <p:nvPr/>
        </p:nvSpPr>
        <p:spPr>
          <a:xfrm>
            <a:off x="1115568" y="1508760"/>
            <a:ext cx="603504" cy="603504"/>
          </a:xfrm>
          <a:prstGeom prst="ellipse">
            <a:avLst/>
          </a:prstGeom>
          <a:solidFill>
            <a:srgbClr val="2E8B57"/>
          </a:solidFill>
          <a:ln w="12700">
            <a:solidFill>
              <a:srgbClr val="2E8B57"/>
            </a:solidFill>
            <a:prstDash val="solid"/>
          </a:ln>
        </p:spPr>
      </p:sp>
      <p:pic>
        <p:nvPicPr>
          <p:cNvPr id="6" name="Image 0" descr="preencoded.png">    </p:cNvPr>
          <p:cNvPicPr>
            <a:picLocks noChangeAspect="1"/>
          </p:cNvPicPr>
          <p:nvPr/>
        </p:nvPicPr>
        <p:blipFill>
          <a:blip r:embed="rId1"/>
          <a:stretch>
            <a:fillRect/>
          </a:stretch>
        </p:blipFill>
        <p:spPr>
          <a:xfrm>
            <a:off x="1266444" y="1659636"/>
            <a:ext cx="301752" cy="301752"/>
          </a:xfrm>
          <a:prstGeom prst="rect">
            <a:avLst/>
          </a:prstGeom>
        </p:spPr>
      </p:pic>
      <p:sp>
        <p:nvSpPr>
          <p:cNvPr id="7" name="Text 4"/>
          <p:cNvSpPr txBox="1"/>
          <p:nvPr/>
        </p:nvSpPr>
        <p:spPr>
          <a:xfrm>
            <a:off x="548640" y="2194560"/>
            <a:ext cx="1737360" cy="320040"/>
          </a:xfrm>
          <a:prstGeom prst="rect">
            <a:avLst/>
          </a:prstGeom>
          <a:noFill/>
          <a:ln/>
        </p:spPr>
        <p:txBody>
          <a:bodyPr wrap="square" lIns="0" tIns="0" rIns="0" bIns="0" rtlCol="0" anchor="ctr"/>
          <a:lstStyle/>
          <a:p>
            <a:pPr algn="ctr" indent="0" marL="0">
              <a:buNone/>
            </a:pPr>
            <a:r>
              <a:rPr lang="en-US" sz="1500" b="1" dirty="0">
                <a:solidFill>
                  <a:srgbClr val="12355B"/>
                </a:solidFill>
                <a:latin typeface="Cambria" pitchFamily="34" charset="0"/>
                <a:ea typeface="Cambria" pitchFamily="34" charset="-122"/>
                <a:cs typeface="Cambria" pitchFamily="34" charset="-120"/>
              </a:rPr>
              <a:t>Progettare</a:t>
            </a:r>
            <a:endParaRPr lang="en-US" sz="1500" dirty="0"/>
          </a:p>
        </p:txBody>
      </p:sp>
      <p:sp>
        <p:nvSpPr>
          <p:cNvPr id="8" name="Text 5"/>
          <p:cNvSpPr txBox="1"/>
          <p:nvPr/>
        </p:nvSpPr>
        <p:spPr>
          <a:xfrm>
            <a:off x="594360" y="2542032"/>
            <a:ext cx="1645920" cy="68580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Le sequenze di osservazione vengono pianificate insieme al tutor</a:t>
            </a:r>
            <a:endParaRPr lang="en-US" sz="1100" dirty="0"/>
          </a:p>
        </p:txBody>
      </p:sp>
      <p:sp>
        <p:nvSpPr>
          <p:cNvPr id="9" name="Shape 6"/>
          <p:cNvSpPr/>
          <p:nvPr/>
        </p:nvSpPr>
        <p:spPr>
          <a:xfrm rot="5400000">
            <a:off x="2404872" y="2221992"/>
            <a:ext cx="128016" cy="182880"/>
          </a:xfrm>
          <a:prstGeom prst="triangle">
            <a:avLst/>
          </a:prstGeom>
          <a:solidFill>
            <a:srgbClr val="2E8B57"/>
          </a:solidFill>
          <a:ln w="12700">
            <a:solidFill>
              <a:srgbClr val="2E8B57"/>
            </a:solidFill>
            <a:prstDash val="solid"/>
          </a:ln>
        </p:spPr>
      </p:sp>
      <p:sp>
        <p:nvSpPr>
          <p:cNvPr id="10" name="Shape 7"/>
          <p:cNvSpPr/>
          <p:nvPr/>
        </p:nvSpPr>
        <p:spPr>
          <a:xfrm>
            <a:off x="2560320" y="1371600"/>
            <a:ext cx="1920240" cy="1874520"/>
          </a:xfrm>
          <a:prstGeom prst="roundRect">
            <a:avLst>
              <a:gd name="adj" fmla="val 3902"/>
            </a:avLst>
          </a:prstGeom>
          <a:solidFill>
            <a:srgbClr val="EAF2F8"/>
          </a:solidFill>
          <a:ln w="12700">
            <a:solidFill>
              <a:srgbClr val="EAF2F8"/>
            </a:solidFill>
            <a:prstDash val="solid"/>
          </a:ln>
        </p:spPr>
      </p:sp>
      <p:sp>
        <p:nvSpPr>
          <p:cNvPr id="11" name="Shape 8"/>
          <p:cNvSpPr/>
          <p:nvPr/>
        </p:nvSpPr>
        <p:spPr>
          <a:xfrm>
            <a:off x="3218688" y="1508760"/>
            <a:ext cx="603504" cy="603504"/>
          </a:xfrm>
          <a:prstGeom prst="ellipse">
            <a:avLst/>
          </a:prstGeom>
          <a:solidFill>
            <a:srgbClr val="2E8B57"/>
          </a:solidFill>
          <a:ln w="12700">
            <a:solidFill>
              <a:srgbClr val="2E8B57"/>
            </a:solidFill>
            <a:prstDash val="solid"/>
          </a:ln>
        </p:spPr>
      </p:sp>
      <p:pic>
        <p:nvPicPr>
          <p:cNvPr id="12" name="Image 1" descr="preencoded.png">    </p:cNvPr>
          <p:cNvPicPr>
            <a:picLocks noChangeAspect="1"/>
          </p:cNvPicPr>
          <p:nvPr/>
        </p:nvPicPr>
        <p:blipFill>
          <a:blip r:embed="rId2"/>
          <a:stretch>
            <a:fillRect/>
          </a:stretch>
        </p:blipFill>
        <p:spPr>
          <a:xfrm>
            <a:off x="3369564" y="1659636"/>
            <a:ext cx="301752" cy="301752"/>
          </a:xfrm>
          <a:prstGeom prst="rect">
            <a:avLst/>
          </a:prstGeom>
        </p:spPr>
      </p:pic>
      <p:sp>
        <p:nvSpPr>
          <p:cNvPr id="13" name="Text 9"/>
          <p:cNvSpPr txBox="1"/>
          <p:nvPr/>
        </p:nvSpPr>
        <p:spPr>
          <a:xfrm>
            <a:off x="2651760" y="2194560"/>
            <a:ext cx="1737360" cy="320040"/>
          </a:xfrm>
          <a:prstGeom prst="rect">
            <a:avLst/>
          </a:prstGeom>
          <a:noFill/>
          <a:ln/>
        </p:spPr>
        <p:txBody>
          <a:bodyPr wrap="square" lIns="0" tIns="0" rIns="0" bIns="0" rtlCol="0" anchor="ctr"/>
          <a:lstStyle/>
          <a:p>
            <a:pPr algn="ctr" indent="0" marL="0">
              <a:buNone/>
            </a:pPr>
            <a:r>
              <a:rPr lang="en-US" sz="1500" b="1" dirty="0">
                <a:solidFill>
                  <a:srgbClr val="12355B"/>
                </a:solidFill>
                <a:latin typeface="Cambria" pitchFamily="34" charset="0"/>
                <a:ea typeface="Cambria" pitchFamily="34" charset="-122"/>
                <a:cs typeface="Cambria" pitchFamily="34" charset="-120"/>
              </a:rPr>
              <a:t>Osservare</a:t>
            </a:r>
            <a:endParaRPr lang="en-US" sz="1500" dirty="0"/>
          </a:p>
        </p:txBody>
      </p:sp>
      <p:sp>
        <p:nvSpPr>
          <p:cNvPr id="14" name="Text 10"/>
          <p:cNvSpPr txBox="1"/>
          <p:nvPr/>
        </p:nvSpPr>
        <p:spPr>
          <a:xfrm>
            <a:off x="2697480" y="2542032"/>
            <a:ext cx="1645920" cy="68580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Osservazione reciproca: docente in prova nella classe del tutor e viceversa</a:t>
            </a:r>
            <a:endParaRPr lang="en-US" sz="1100" dirty="0"/>
          </a:p>
        </p:txBody>
      </p:sp>
      <p:sp>
        <p:nvSpPr>
          <p:cNvPr id="15" name="Shape 11"/>
          <p:cNvSpPr/>
          <p:nvPr/>
        </p:nvSpPr>
        <p:spPr>
          <a:xfrm rot="5400000">
            <a:off x="4507992" y="2221992"/>
            <a:ext cx="128016" cy="182880"/>
          </a:xfrm>
          <a:prstGeom prst="triangle">
            <a:avLst/>
          </a:prstGeom>
          <a:solidFill>
            <a:srgbClr val="2E8B57"/>
          </a:solidFill>
          <a:ln w="12700">
            <a:solidFill>
              <a:srgbClr val="2E8B57"/>
            </a:solidFill>
            <a:prstDash val="solid"/>
          </a:ln>
        </p:spPr>
      </p:sp>
      <p:sp>
        <p:nvSpPr>
          <p:cNvPr id="16" name="Shape 12"/>
          <p:cNvSpPr/>
          <p:nvPr/>
        </p:nvSpPr>
        <p:spPr>
          <a:xfrm>
            <a:off x="4663440" y="1371600"/>
            <a:ext cx="1920240" cy="1874520"/>
          </a:xfrm>
          <a:prstGeom prst="roundRect">
            <a:avLst>
              <a:gd name="adj" fmla="val 3902"/>
            </a:avLst>
          </a:prstGeom>
          <a:solidFill>
            <a:srgbClr val="EAF2F8"/>
          </a:solidFill>
          <a:ln w="12700">
            <a:solidFill>
              <a:srgbClr val="EAF2F8"/>
            </a:solidFill>
            <a:prstDash val="solid"/>
          </a:ln>
        </p:spPr>
      </p:sp>
      <p:sp>
        <p:nvSpPr>
          <p:cNvPr id="17" name="Shape 13"/>
          <p:cNvSpPr/>
          <p:nvPr/>
        </p:nvSpPr>
        <p:spPr>
          <a:xfrm>
            <a:off x="5321808" y="1508760"/>
            <a:ext cx="603504" cy="603504"/>
          </a:xfrm>
          <a:prstGeom prst="ellipse">
            <a:avLst/>
          </a:prstGeom>
          <a:solidFill>
            <a:srgbClr val="2E8B57"/>
          </a:solidFill>
          <a:ln w="12700">
            <a:solidFill>
              <a:srgbClr val="2E8B57"/>
            </a:solidFill>
            <a:prstDash val="solid"/>
          </a:ln>
        </p:spPr>
      </p:sp>
      <p:pic>
        <p:nvPicPr>
          <p:cNvPr id="18" name="Image 2" descr="preencoded.png">    </p:cNvPr>
          <p:cNvPicPr>
            <a:picLocks noChangeAspect="1"/>
          </p:cNvPicPr>
          <p:nvPr/>
        </p:nvPicPr>
        <p:blipFill>
          <a:blip r:embed="rId3"/>
          <a:stretch>
            <a:fillRect/>
          </a:stretch>
        </p:blipFill>
        <p:spPr>
          <a:xfrm>
            <a:off x="5472684" y="1659636"/>
            <a:ext cx="301752" cy="301752"/>
          </a:xfrm>
          <a:prstGeom prst="rect">
            <a:avLst/>
          </a:prstGeom>
        </p:spPr>
      </p:pic>
      <p:sp>
        <p:nvSpPr>
          <p:cNvPr id="19" name="Text 14"/>
          <p:cNvSpPr txBox="1"/>
          <p:nvPr/>
        </p:nvSpPr>
        <p:spPr>
          <a:xfrm>
            <a:off x="4754880" y="2194560"/>
            <a:ext cx="1737360" cy="320040"/>
          </a:xfrm>
          <a:prstGeom prst="rect">
            <a:avLst/>
          </a:prstGeom>
          <a:noFill/>
          <a:ln/>
        </p:spPr>
        <p:txBody>
          <a:bodyPr wrap="square" lIns="0" tIns="0" rIns="0" bIns="0" rtlCol="0" anchor="ctr"/>
          <a:lstStyle/>
          <a:p>
            <a:pPr algn="ctr" indent="0" marL="0">
              <a:buNone/>
            </a:pPr>
            <a:r>
              <a:rPr lang="en-US" sz="1500" b="1" dirty="0">
                <a:solidFill>
                  <a:srgbClr val="12355B"/>
                </a:solidFill>
                <a:latin typeface="Cambria" pitchFamily="34" charset="0"/>
                <a:ea typeface="Cambria" pitchFamily="34" charset="-122"/>
                <a:cs typeface="Cambria" pitchFamily="34" charset="-120"/>
              </a:rPr>
              <a:t>Confrontarsi</a:t>
            </a:r>
            <a:endParaRPr lang="en-US" sz="1500" dirty="0"/>
          </a:p>
        </p:txBody>
      </p:sp>
      <p:sp>
        <p:nvSpPr>
          <p:cNvPr id="20" name="Text 15"/>
          <p:cNvSpPr txBox="1"/>
          <p:nvPr/>
        </p:nvSpPr>
        <p:spPr>
          <a:xfrm>
            <a:off x="4800600" y="2542032"/>
            <a:ext cx="1645920" cy="68580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Rielaborazione condivisa degli aspetti salienti dell’azione didattica</a:t>
            </a:r>
            <a:endParaRPr lang="en-US" sz="1100" dirty="0"/>
          </a:p>
        </p:txBody>
      </p:sp>
      <p:sp>
        <p:nvSpPr>
          <p:cNvPr id="21" name="Shape 16"/>
          <p:cNvSpPr/>
          <p:nvPr/>
        </p:nvSpPr>
        <p:spPr>
          <a:xfrm rot="5400000">
            <a:off x="6611112" y="2221992"/>
            <a:ext cx="128016" cy="182880"/>
          </a:xfrm>
          <a:prstGeom prst="triangle">
            <a:avLst/>
          </a:prstGeom>
          <a:solidFill>
            <a:srgbClr val="2E8B57"/>
          </a:solidFill>
          <a:ln w="12700">
            <a:solidFill>
              <a:srgbClr val="2E8B57"/>
            </a:solidFill>
            <a:prstDash val="solid"/>
          </a:ln>
        </p:spPr>
      </p:sp>
      <p:sp>
        <p:nvSpPr>
          <p:cNvPr id="22" name="Shape 17"/>
          <p:cNvSpPr/>
          <p:nvPr/>
        </p:nvSpPr>
        <p:spPr>
          <a:xfrm>
            <a:off x="6766560" y="1371600"/>
            <a:ext cx="1920240" cy="1874520"/>
          </a:xfrm>
          <a:prstGeom prst="roundRect">
            <a:avLst>
              <a:gd name="adj" fmla="val 3902"/>
            </a:avLst>
          </a:prstGeom>
          <a:solidFill>
            <a:srgbClr val="EAF2F8"/>
          </a:solidFill>
          <a:ln w="12700">
            <a:solidFill>
              <a:srgbClr val="EAF2F8"/>
            </a:solidFill>
            <a:prstDash val="solid"/>
          </a:ln>
        </p:spPr>
      </p:sp>
      <p:sp>
        <p:nvSpPr>
          <p:cNvPr id="23" name="Shape 18"/>
          <p:cNvSpPr/>
          <p:nvPr/>
        </p:nvSpPr>
        <p:spPr>
          <a:xfrm>
            <a:off x="7424928" y="1508760"/>
            <a:ext cx="603504" cy="603504"/>
          </a:xfrm>
          <a:prstGeom prst="ellipse">
            <a:avLst/>
          </a:prstGeom>
          <a:solidFill>
            <a:srgbClr val="2E8B57"/>
          </a:solidFill>
          <a:ln w="12700">
            <a:solidFill>
              <a:srgbClr val="2E8B57"/>
            </a:solidFill>
            <a:prstDash val="solid"/>
          </a:ln>
        </p:spPr>
      </p:sp>
      <p:pic>
        <p:nvPicPr>
          <p:cNvPr id="24" name="Image 3" descr="preencoded.png">    </p:cNvPr>
          <p:cNvPicPr>
            <a:picLocks noChangeAspect="1"/>
          </p:cNvPicPr>
          <p:nvPr/>
        </p:nvPicPr>
        <p:blipFill>
          <a:blip r:embed="rId4"/>
          <a:stretch>
            <a:fillRect/>
          </a:stretch>
        </p:blipFill>
        <p:spPr>
          <a:xfrm>
            <a:off x="7575804" y="1659636"/>
            <a:ext cx="301752" cy="301752"/>
          </a:xfrm>
          <a:prstGeom prst="rect">
            <a:avLst/>
          </a:prstGeom>
        </p:spPr>
      </p:pic>
      <p:sp>
        <p:nvSpPr>
          <p:cNvPr id="25" name="Text 19"/>
          <p:cNvSpPr txBox="1"/>
          <p:nvPr/>
        </p:nvSpPr>
        <p:spPr>
          <a:xfrm>
            <a:off x="6858000" y="2194560"/>
            <a:ext cx="1737360" cy="320040"/>
          </a:xfrm>
          <a:prstGeom prst="rect">
            <a:avLst/>
          </a:prstGeom>
          <a:noFill/>
          <a:ln/>
        </p:spPr>
        <p:txBody>
          <a:bodyPr wrap="square" lIns="0" tIns="0" rIns="0" bIns="0" rtlCol="0" anchor="ctr"/>
          <a:lstStyle/>
          <a:p>
            <a:pPr algn="ctr" indent="0" marL="0">
              <a:buNone/>
            </a:pPr>
            <a:r>
              <a:rPr lang="en-US" sz="1500" b="1" dirty="0">
                <a:solidFill>
                  <a:srgbClr val="12355B"/>
                </a:solidFill>
                <a:latin typeface="Cambria" pitchFamily="34" charset="0"/>
                <a:ea typeface="Cambria" pitchFamily="34" charset="-122"/>
                <a:cs typeface="Cambria" pitchFamily="34" charset="-120"/>
              </a:rPr>
              <a:t>Documentare</a:t>
            </a:r>
            <a:endParaRPr lang="en-US" sz="1500" dirty="0"/>
          </a:p>
        </p:txBody>
      </p:sp>
      <p:sp>
        <p:nvSpPr>
          <p:cNvPr id="26" name="Text 20"/>
          <p:cNvSpPr txBox="1"/>
          <p:nvPr/>
        </p:nvSpPr>
        <p:spPr>
          <a:xfrm>
            <a:off x="6903720" y="2542032"/>
            <a:ext cx="1645920" cy="68580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Il docente in prova redige una relazione specifica sull’attività</a:t>
            </a:r>
            <a:endParaRPr lang="en-US" sz="1100" dirty="0"/>
          </a:p>
        </p:txBody>
      </p:sp>
      <p:sp>
        <p:nvSpPr>
          <p:cNvPr id="27" name="Text 21"/>
          <p:cNvSpPr txBox="1"/>
          <p:nvPr/>
        </p:nvSpPr>
        <p:spPr>
          <a:xfrm>
            <a:off x="457200" y="3474720"/>
            <a:ext cx="8229600" cy="32004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Focus dell’osservazione</a:t>
            </a:r>
            <a:endParaRPr lang="en-US" sz="1400" dirty="0"/>
          </a:p>
        </p:txBody>
      </p:sp>
      <p:sp>
        <p:nvSpPr>
          <p:cNvPr id="28" name="Text 22"/>
          <p:cNvSpPr txBox="1"/>
          <p:nvPr/>
        </p:nvSpPr>
        <p:spPr>
          <a:xfrm>
            <a:off x="457200" y="3794760"/>
            <a:ext cx="8229600" cy="365760"/>
          </a:xfrm>
          <a:prstGeom prst="rect">
            <a:avLst/>
          </a:prstGeom>
          <a:noFill/>
          <a:ln/>
        </p:spPr>
        <p:txBody>
          <a:bodyPr wrap="square" lIns="0" tIns="0" rIns="0" bIns="0" rtlCol="0" anchor="ctr"/>
          <a:lstStyle/>
          <a:p>
            <a:pPr indent="0" marL="0">
              <a:buNone/>
            </a:pPr>
            <a:r>
              <a:rPr lang="en-US" sz="1250" dirty="0">
                <a:solidFill>
                  <a:srgbClr val="1F2933"/>
                </a:solidFill>
                <a:latin typeface="Calibri" pitchFamily="34" charset="0"/>
                <a:ea typeface="Calibri" pitchFamily="34" charset="-122"/>
                <a:cs typeface="Calibri" pitchFamily="34" charset="-120"/>
              </a:rPr>
              <a:t>Conduzione delle lezioni · motivazione degli alunni · ambienti di apprendimento positivi · verifica formativa degli apprendimenti</a:t>
            </a:r>
            <a:endParaRPr lang="en-US" sz="1250" dirty="0"/>
          </a:p>
        </p:txBody>
      </p:sp>
      <p:sp>
        <p:nvSpPr>
          <p:cNvPr id="29" name="Text 23"/>
          <p:cNvSpPr txBox="1"/>
          <p:nvPr/>
        </p:nvSpPr>
        <p:spPr>
          <a:xfrm>
            <a:off x="457200" y="4206240"/>
            <a:ext cx="8229600" cy="320040"/>
          </a:xfrm>
          <a:prstGeom prst="rect">
            <a:avLst/>
          </a:prstGeom>
          <a:noFill/>
          <a:ln/>
        </p:spPr>
        <p:txBody>
          <a:bodyPr wrap="square" lIns="0" tIns="0" rIns="0" bIns="0" rtlCol="0" anchor="ctr"/>
          <a:lstStyle/>
          <a:p>
            <a:pPr indent="0" marL="0">
              <a:buNone/>
            </a:pPr>
            <a:r>
              <a:rPr lang="en-US" sz="1200" i="1" dirty="0">
                <a:solidFill>
                  <a:srgbClr val="5B6770"/>
                </a:solidFill>
                <a:latin typeface="Calibri" pitchFamily="34" charset="0"/>
                <a:ea typeface="Calibri" pitchFamily="34" charset="-122"/>
                <a:cs typeface="Calibri" pitchFamily="34" charset="-120"/>
              </a:rPr>
              <a:t>Il Dirigente può programmare ulteriori momenti di osservazione, anche con altri docenti.</a:t>
            </a:r>
            <a:endParaRPr lang="en-US" sz="1200" dirty="0"/>
          </a:p>
        </p:txBody>
      </p:sp>
      <p:sp>
        <p:nvSpPr>
          <p:cNvPr id="30" name="Text 2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31" name="Text 25"/>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Formazione online e portfolio professionale</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20 ore sulla piattaforma INDIRE · neoassunti.indire.it</a:t>
            </a:r>
            <a:endParaRPr lang="en-US" sz="1400" dirty="0"/>
          </a:p>
        </p:txBody>
      </p:sp>
      <p:sp>
        <p:nvSpPr>
          <p:cNvPr id="4" name="Shape 2"/>
          <p:cNvSpPr/>
          <p:nvPr/>
        </p:nvSpPr>
        <p:spPr>
          <a:xfrm>
            <a:off x="457200" y="1325880"/>
            <a:ext cx="3977640" cy="3246120"/>
          </a:xfrm>
          <a:prstGeom prst="roundRect">
            <a:avLst>
              <a:gd name="adj" fmla="val 2254"/>
            </a:avLst>
          </a:prstGeom>
          <a:solidFill>
            <a:srgbClr val="12355B"/>
          </a:solidFill>
          <a:ln w="12700">
            <a:solidFill>
              <a:srgbClr val="12355B"/>
            </a:solidFill>
            <a:prstDash val="solid"/>
          </a:ln>
        </p:spPr>
      </p:sp>
      <p:pic>
        <p:nvPicPr>
          <p:cNvPr id="5" name="Image 0" descr="preencoded.png">    </p:cNvPr>
          <p:cNvPicPr>
            <a:picLocks noChangeAspect="1"/>
          </p:cNvPicPr>
          <p:nvPr/>
        </p:nvPicPr>
        <p:blipFill>
          <a:blip r:embed="rId1"/>
          <a:stretch>
            <a:fillRect/>
          </a:stretch>
        </p:blipFill>
        <p:spPr>
          <a:xfrm>
            <a:off x="685800" y="1508760"/>
            <a:ext cx="457200" cy="457200"/>
          </a:xfrm>
          <a:prstGeom prst="rect">
            <a:avLst/>
          </a:prstGeom>
        </p:spPr>
      </p:pic>
      <p:sp>
        <p:nvSpPr>
          <p:cNvPr id="6" name="Text 3"/>
          <p:cNvSpPr txBox="1"/>
          <p:nvPr/>
        </p:nvSpPr>
        <p:spPr>
          <a:xfrm>
            <a:off x="1280160" y="1508760"/>
            <a:ext cx="3017520" cy="45720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Attività online</a:t>
            </a:r>
            <a:endParaRPr lang="en-US" sz="1600" dirty="0"/>
          </a:p>
        </p:txBody>
      </p:sp>
      <p:sp>
        <p:nvSpPr>
          <p:cNvPr id="7" name="Text 4"/>
          <p:cNvSpPr txBox="1"/>
          <p:nvPr/>
        </p:nvSpPr>
        <p:spPr>
          <a:xfrm>
            <a:off x="685800" y="2148840"/>
            <a:ext cx="3611880" cy="155448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FFFFFF"/>
                </a:solidFill>
                <a:latin typeface="Calibri" pitchFamily="34" charset="0"/>
                <a:ea typeface="Calibri" pitchFamily="34" charset="-122"/>
                <a:cs typeface="Calibri" pitchFamily="34" charset="-120"/>
              </a:rPr>
              <a:t>Analisi e riflessione sul proprio percorso</a:t>
            </a:r>
            <a:endParaRPr lang="en-US" sz="1250" dirty="0"/>
          </a:p>
          <a:p>
            <a:pPr marL="342900" indent="-342900">
              <a:spcAft>
                <a:spcPts val="500"/>
              </a:spcAft>
              <a:buSzPct val="100000"/>
              <a:buChar char="•"/>
            </a:pPr>
            <a:r>
              <a:rPr lang="en-US" sz="1250" dirty="0">
                <a:solidFill>
                  <a:srgbClr val="FFFFFF"/>
                </a:solidFill>
                <a:latin typeface="Calibri" pitchFamily="34" charset="0"/>
                <a:ea typeface="Calibri" pitchFamily="34" charset="-122"/>
                <a:cs typeface="Calibri" pitchFamily="34" charset="-120"/>
              </a:rPr>
              <a:t>Costruzione del portfolio professionale</a:t>
            </a:r>
            <a:endParaRPr lang="en-US" sz="1250" dirty="0"/>
          </a:p>
          <a:p>
            <a:pPr marL="342900" indent="-342900">
              <a:spcAft>
                <a:spcPts val="500"/>
              </a:spcAft>
              <a:buSzPct val="100000"/>
              <a:buChar char="•"/>
            </a:pPr>
            <a:r>
              <a:rPr lang="en-US" sz="1250" dirty="0">
                <a:solidFill>
                  <a:srgbClr val="FFFFFF"/>
                </a:solidFill>
                <a:latin typeface="Calibri" pitchFamily="34" charset="0"/>
                <a:ea typeface="Calibri" pitchFamily="34" charset="-122"/>
                <a:cs typeface="Calibri" pitchFamily="34" charset="-120"/>
              </a:rPr>
              <a:t>Questionari di monitoraggio delle fasi</a:t>
            </a:r>
            <a:endParaRPr lang="en-US" sz="1250" dirty="0"/>
          </a:p>
          <a:p>
            <a:pPr marL="342900" indent="-342900">
              <a:spcAft>
                <a:spcPts val="500"/>
              </a:spcAft>
              <a:buSzPct val="100000"/>
              <a:buChar char="•"/>
            </a:pPr>
            <a:r>
              <a:rPr lang="en-US" sz="1250" dirty="0">
                <a:solidFill>
                  <a:srgbClr val="FFFFFF"/>
                </a:solidFill>
                <a:latin typeface="Calibri" pitchFamily="34" charset="0"/>
                <a:ea typeface="Calibri" pitchFamily="34" charset="-122"/>
                <a:cs typeface="Calibri" pitchFamily="34" charset="-120"/>
              </a:rPr>
              <a:t>Ricerca libera di materiali e risorse didattiche</a:t>
            </a:r>
            <a:endParaRPr lang="en-US" sz="1250" dirty="0"/>
          </a:p>
        </p:txBody>
      </p:sp>
      <p:sp>
        <p:nvSpPr>
          <p:cNvPr id="8" name="Text 5"/>
          <p:cNvSpPr txBox="1"/>
          <p:nvPr/>
        </p:nvSpPr>
        <p:spPr>
          <a:xfrm>
            <a:off x="685800" y="3794760"/>
            <a:ext cx="3611880" cy="640080"/>
          </a:xfrm>
          <a:prstGeom prst="rect">
            <a:avLst/>
          </a:prstGeom>
          <a:noFill/>
          <a:ln/>
        </p:spPr>
        <p:txBody>
          <a:bodyPr wrap="square" lIns="0" tIns="0" rIns="0" bIns="0" rtlCol="0" anchor="t"/>
          <a:lstStyle/>
          <a:p>
            <a:pPr indent="0" marL="0">
              <a:buNone/>
            </a:pPr>
            <a:r>
              <a:rPr lang="en-US" sz="1150" i="1" dirty="0">
                <a:solidFill>
                  <a:srgbClr val="CADCFC"/>
                </a:solidFill>
                <a:latin typeface="Calibri" pitchFamily="34" charset="0"/>
                <a:ea typeface="Calibri" pitchFamily="34" charset="-122"/>
                <a:cs typeface="Calibri" pitchFamily="34" charset="-120"/>
              </a:rPr>
              <a:t>Il portfolio digitale si costruisce direttamente in piattaforma.</a:t>
            </a:r>
            <a:endParaRPr lang="en-US" sz="1150" dirty="0"/>
          </a:p>
        </p:txBody>
      </p:sp>
      <p:sp>
        <p:nvSpPr>
          <p:cNvPr id="9" name="Text 6"/>
          <p:cNvSpPr txBox="1"/>
          <p:nvPr/>
        </p:nvSpPr>
        <p:spPr>
          <a:xfrm>
            <a:off x="4709160" y="1325880"/>
            <a:ext cx="3977640" cy="365760"/>
          </a:xfrm>
          <a:prstGeom prst="rect">
            <a:avLst/>
          </a:prstGeom>
          <a:noFill/>
          <a:ln/>
        </p:spPr>
        <p:txBody>
          <a:bodyPr wrap="square" lIns="0" tIns="0" rIns="0" bIns="0" rtlCol="0" anchor="ctr"/>
          <a:lstStyle/>
          <a:p>
            <a:pPr indent="0" marL="0">
              <a:buNone/>
            </a:pPr>
            <a:r>
              <a:rPr lang="en-US" sz="1600" b="1" dirty="0">
                <a:solidFill>
                  <a:srgbClr val="12355B"/>
                </a:solidFill>
                <a:latin typeface="Cambria" pitchFamily="34" charset="0"/>
                <a:ea typeface="Cambria" pitchFamily="34" charset="-122"/>
                <a:cs typeface="Cambria" pitchFamily="34" charset="-120"/>
              </a:rPr>
              <a:t>Il portfolio contiene</a:t>
            </a:r>
            <a:endParaRPr lang="en-US" sz="1600" dirty="0"/>
          </a:p>
        </p:txBody>
      </p:sp>
      <p:sp>
        <p:nvSpPr>
          <p:cNvPr id="10" name="Shape 7"/>
          <p:cNvSpPr/>
          <p:nvPr/>
        </p:nvSpPr>
        <p:spPr>
          <a:xfrm>
            <a:off x="4709160" y="1783080"/>
            <a:ext cx="502920" cy="502920"/>
          </a:xfrm>
          <a:prstGeom prst="ellipse">
            <a:avLst/>
          </a:prstGeom>
          <a:solidFill>
            <a:srgbClr val="2A6F97"/>
          </a:solidFill>
          <a:ln w="12700">
            <a:solidFill>
              <a:srgbClr val="2A6F97"/>
            </a:solidFill>
            <a:prstDash val="solid"/>
          </a:ln>
        </p:spPr>
      </p:sp>
      <p:pic>
        <p:nvPicPr>
          <p:cNvPr id="11" name="Image 1" descr="preencoded.png">    </p:cNvPr>
          <p:cNvPicPr>
            <a:picLocks noChangeAspect="1"/>
          </p:cNvPicPr>
          <p:nvPr/>
        </p:nvPicPr>
        <p:blipFill>
          <a:blip r:embed="rId2"/>
          <a:stretch>
            <a:fillRect/>
          </a:stretch>
        </p:blipFill>
        <p:spPr>
          <a:xfrm>
            <a:off x="4834890" y="1908810"/>
            <a:ext cx="251460" cy="251460"/>
          </a:xfrm>
          <a:prstGeom prst="rect">
            <a:avLst/>
          </a:prstGeom>
        </p:spPr>
      </p:pic>
      <p:sp>
        <p:nvSpPr>
          <p:cNvPr id="12" name="Text 8"/>
          <p:cNvSpPr txBox="1"/>
          <p:nvPr/>
        </p:nvSpPr>
        <p:spPr>
          <a:xfrm>
            <a:off x="5349240" y="1783080"/>
            <a:ext cx="3337560" cy="502920"/>
          </a:xfrm>
          <a:prstGeom prst="rect">
            <a:avLst/>
          </a:prstGeom>
          <a:noFill/>
          <a:ln/>
        </p:spPr>
        <p:txBody>
          <a:bodyPr wrap="square" lIns="0" tIns="0" rIns="0" bIns="0" rtlCol="0" anchor="ctr"/>
          <a:lstStyle/>
          <a:p>
            <a:pPr indent="0" marL="0">
              <a:buNone/>
            </a:pPr>
            <a:r>
              <a:rPr lang="en-US" sz="1300" dirty="0">
                <a:solidFill>
                  <a:srgbClr val="1F2933"/>
                </a:solidFill>
                <a:latin typeface="Calibri" pitchFamily="34" charset="0"/>
                <a:ea typeface="Calibri" pitchFamily="34" charset="-122"/>
                <a:cs typeface="Calibri" pitchFamily="34" charset="-120"/>
              </a:rPr>
              <a:t>Curriculum professionale</a:t>
            </a:r>
            <a:endParaRPr lang="en-US" sz="1300" dirty="0"/>
          </a:p>
        </p:txBody>
      </p:sp>
      <p:sp>
        <p:nvSpPr>
          <p:cNvPr id="13" name="Shape 9"/>
          <p:cNvSpPr/>
          <p:nvPr/>
        </p:nvSpPr>
        <p:spPr>
          <a:xfrm>
            <a:off x="4709160" y="2487168"/>
            <a:ext cx="502920" cy="502920"/>
          </a:xfrm>
          <a:prstGeom prst="ellipse">
            <a:avLst/>
          </a:prstGeom>
          <a:solidFill>
            <a:srgbClr val="2A6F97"/>
          </a:solidFill>
          <a:ln w="12700">
            <a:solidFill>
              <a:srgbClr val="2A6F97"/>
            </a:solidFill>
            <a:prstDash val="solid"/>
          </a:ln>
        </p:spPr>
      </p:sp>
      <p:pic>
        <p:nvPicPr>
          <p:cNvPr id="14" name="Image 2" descr="preencoded.png">    </p:cNvPr>
          <p:cNvPicPr>
            <a:picLocks noChangeAspect="1"/>
          </p:cNvPicPr>
          <p:nvPr/>
        </p:nvPicPr>
        <p:blipFill>
          <a:blip r:embed="rId3"/>
          <a:stretch>
            <a:fillRect/>
          </a:stretch>
        </p:blipFill>
        <p:spPr>
          <a:xfrm>
            <a:off x="4834890" y="2612898"/>
            <a:ext cx="251460" cy="251460"/>
          </a:xfrm>
          <a:prstGeom prst="rect">
            <a:avLst/>
          </a:prstGeom>
        </p:spPr>
      </p:pic>
      <p:sp>
        <p:nvSpPr>
          <p:cNvPr id="15" name="Text 10"/>
          <p:cNvSpPr txBox="1"/>
          <p:nvPr/>
        </p:nvSpPr>
        <p:spPr>
          <a:xfrm>
            <a:off x="5349240" y="2487168"/>
            <a:ext cx="3337560" cy="502920"/>
          </a:xfrm>
          <a:prstGeom prst="rect">
            <a:avLst/>
          </a:prstGeom>
          <a:noFill/>
          <a:ln/>
        </p:spPr>
        <p:txBody>
          <a:bodyPr wrap="square" lIns="0" tIns="0" rIns="0" bIns="0" rtlCol="0" anchor="ctr"/>
          <a:lstStyle/>
          <a:p>
            <a:pPr indent="0" marL="0">
              <a:buNone/>
            </a:pPr>
            <a:r>
              <a:rPr lang="en-US" sz="1300" dirty="0">
                <a:solidFill>
                  <a:srgbClr val="1F2933"/>
                </a:solidFill>
                <a:latin typeface="Calibri" pitchFamily="34" charset="0"/>
                <a:ea typeface="Calibri" pitchFamily="34" charset="-122"/>
                <a:cs typeface="Calibri" pitchFamily="34" charset="-120"/>
              </a:rPr>
              <a:t>Bilancio delle competenze iniziale</a:t>
            </a:r>
            <a:endParaRPr lang="en-US" sz="1300" dirty="0"/>
          </a:p>
        </p:txBody>
      </p:sp>
      <p:sp>
        <p:nvSpPr>
          <p:cNvPr id="16" name="Shape 11"/>
          <p:cNvSpPr/>
          <p:nvPr/>
        </p:nvSpPr>
        <p:spPr>
          <a:xfrm>
            <a:off x="4709160" y="3191256"/>
            <a:ext cx="502920" cy="502920"/>
          </a:xfrm>
          <a:prstGeom prst="ellipse">
            <a:avLst/>
          </a:prstGeom>
          <a:solidFill>
            <a:srgbClr val="2A6F97"/>
          </a:solidFill>
          <a:ln w="12700">
            <a:solidFill>
              <a:srgbClr val="2A6F97"/>
            </a:solidFill>
            <a:prstDash val="solid"/>
          </a:ln>
        </p:spPr>
      </p:sp>
      <p:pic>
        <p:nvPicPr>
          <p:cNvPr id="17" name="Image 3" descr="preencoded.png">    </p:cNvPr>
          <p:cNvPicPr>
            <a:picLocks noChangeAspect="1"/>
          </p:cNvPicPr>
          <p:nvPr/>
        </p:nvPicPr>
        <p:blipFill>
          <a:blip r:embed="rId4"/>
          <a:stretch>
            <a:fillRect/>
          </a:stretch>
        </p:blipFill>
        <p:spPr>
          <a:xfrm>
            <a:off x="4834890" y="3316986"/>
            <a:ext cx="251460" cy="251460"/>
          </a:xfrm>
          <a:prstGeom prst="rect">
            <a:avLst/>
          </a:prstGeom>
        </p:spPr>
      </p:pic>
      <p:sp>
        <p:nvSpPr>
          <p:cNvPr id="18" name="Text 12"/>
          <p:cNvSpPr txBox="1"/>
          <p:nvPr/>
        </p:nvSpPr>
        <p:spPr>
          <a:xfrm>
            <a:off x="5349240" y="3191256"/>
            <a:ext cx="3337560" cy="502920"/>
          </a:xfrm>
          <a:prstGeom prst="rect">
            <a:avLst/>
          </a:prstGeom>
          <a:noFill/>
          <a:ln/>
        </p:spPr>
        <p:txBody>
          <a:bodyPr wrap="square" lIns="0" tIns="0" rIns="0" bIns="0" rtlCol="0" anchor="ctr"/>
          <a:lstStyle/>
          <a:p>
            <a:pPr indent="0" marL="0">
              <a:buNone/>
            </a:pPr>
            <a:r>
              <a:rPr lang="en-US" sz="1300" dirty="0">
                <a:solidFill>
                  <a:srgbClr val="1F2933"/>
                </a:solidFill>
                <a:latin typeface="Calibri" pitchFamily="34" charset="0"/>
                <a:ea typeface="Calibri" pitchFamily="34" charset="-122"/>
                <a:cs typeface="Calibri" pitchFamily="34" charset="-120"/>
              </a:rPr>
              <a:t>Documentazione di progettazione, attività e verifiche</a:t>
            </a:r>
            <a:endParaRPr lang="en-US" sz="1300" dirty="0"/>
          </a:p>
        </p:txBody>
      </p:sp>
      <p:sp>
        <p:nvSpPr>
          <p:cNvPr id="19" name="Shape 13"/>
          <p:cNvSpPr/>
          <p:nvPr/>
        </p:nvSpPr>
        <p:spPr>
          <a:xfrm>
            <a:off x="4709160" y="3895344"/>
            <a:ext cx="502920" cy="502920"/>
          </a:xfrm>
          <a:prstGeom prst="ellipse">
            <a:avLst/>
          </a:prstGeom>
          <a:solidFill>
            <a:srgbClr val="2A6F97"/>
          </a:solidFill>
          <a:ln w="12700">
            <a:solidFill>
              <a:srgbClr val="2A6F97"/>
            </a:solidFill>
            <a:prstDash val="solid"/>
          </a:ln>
        </p:spPr>
      </p:sp>
      <p:pic>
        <p:nvPicPr>
          <p:cNvPr id="20" name="Image 4" descr="preencoded.png">    </p:cNvPr>
          <p:cNvPicPr>
            <a:picLocks noChangeAspect="1"/>
          </p:cNvPicPr>
          <p:nvPr/>
        </p:nvPicPr>
        <p:blipFill>
          <a:blip r:embed="rId5"/>
          <a:stretch>
            <a:fillRect/>
          </a:stretch>
        </p:blipFill>
        <p:spPr>
          <a:xfrm>
            <a:off x="4834890" y="4021074"/>
            <a:ext cx="251460" cy="251460"/>
          </a:xfrm>
          <a:prstGeom prst="rect">
            <a:avLst/>
          </a:prstGeom>
        </p:spPr>
      </p:pic>
      <p:sp>
        <p:nvSpPr>
          <p:cNvPr id="21" name="Text 14"/>
          <p:cNvSpPr txBox="1"/>
          <p:nvPr/>
        </p:nvSpPr>
        <p:spPr>
          <a:xfrm>
            <a:off x="5349240" y="3895344"/>
            <a:ext cx="3337560" cy="502920"/>
          </a:xfrm>
          <a:prstGeom prst="rect">
            <a:avLst/>
          </a:prstGeom>
          <a:noFill/>
          <a:ln/>
        </p:spPr>
        <p:txBody>
          <a:bodyPr wrap="square" lIns="0" tIns="0" rIns="0" bIns="0" rtlCol="0" anchor="ctr"/>
          <a:lstStyle/>
          <a:p>
            <a:pPr indent="0" marL="0">
              <a:buNone/>
            </a:pPr>
            <a:r>
              <a:rPr lang="en-US" sz="1300" dirty="0">
                <a:solidFill>
                  <a:srgbClr val="1F2933"/>
                </a:solidFill>
                <a:latin typeface="Calibri" pitchFamily="34" charset="0"/>
                <a:ea typeface="Calibri" pitchFamily="34" charset="-122"/>
                <a:cs typeface="Calibri" pitchFamily="34" charset="-120"/>
              </a:rPr>
              <a:t>Bilancio finale e piano di sviluppo professionale</a:t>
            </a:r>
            <a:endParaRPr lang="en-US" sz="1300" dirty="0"/>
          </a:p>
        </p:txBody>
      </p:sp>
      <p:sp>
        <p:nvSpPr>
          <p:cNvPr id="22" name="Text 15"/>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23" name="Text 16"/>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Bilancio delle competenze e patto formativo</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Il percorso è personalizzato sui bisogni di ciascun docente</a:t>
            </a:r>
            <a:endParaRPr lang="en-US" sz="1400" dirty="0"/>
          </a:p>
        </p:txBody>
      </p:sp>
      <p:sp>
        <p:nvSpPr>
          <p:cNvPr id="4" name="Shape 2"/>
          <p:cNvSpPr/>
          <p:nvPr/>
        </p:nvSpPr>
        <p:spPr>
          <a:xfrm>
            <a:off x="1097280" y="1325880"/>
            <a:ext cx="640080" cy="640080"/>
          </a:xfrm>
          <a:prstGeom prst="ellipse">
            <a:avLst/>
          </a:prstGeom>
          <a:solidFill>
            <a:srgbClr val="12355B"/>
          </a:solidFill>
          <a:ln w="12700">
            <a:solidFill>
              <a:srgbClr val="12355B"/>
            </a:solidFill>
            <a:prstDash val="solid"/>
          </a:ln>
        </p:spPr>
      </p:sp>
      <p:pic>
        <p:nvPicPr>
          <p:cNvPr id="5" name="Image 0" descr="preencoded.png">    </p:cNvPr>
          <p:cNvPicPr>
            <a:picLocks noChangeAspect="1"/>
          </p:cNvPicPr>
          <p:nvPr/>
        </p:nvPicPr>
        <p:blipFill>
          <a:blip r:embed="rId1"/>
          <a:stretch>
            <a:fillRect/>
          </a:stretch>
        </p:blipFill>
        <p:spPr>
          <a:xfrm>
            <a:off x="1257300" y="1485900"/>
            <a:ext cx="320040" cy="320040"/>
          </a:xfrm>
          <a:prstGeom prst="rect">
            <a:avLst/>
          </a:prstGeom>
        </p:spPr>
      </p:pic>
      <p:sp>
        <p:nvSpPr>
          <p:cNvPr id="6" name="Shape 3"/>
          <p:cNvSpPr/>
          <p:nvPr/>
        </p:nvSpPr>
        <p:spPr>
          <a:xfrm>
            <a:off x="1828800" y="1645920"/>
            <a:ext cx="1371600" cy="0"/>
          </a:xfrm>
          <a:prstGeom prst="line">
            <a:avLst/>
          </a:prstGeom>
          <a:noFill/>
          <a:ln w="19050">
            <a:solidFill>
              <a:srgbClr val="2A6F97"/>
            </a:solidFill>
            <a:prstDash val="dash"/>
            <a:tailEnd type="triangle"/>
          </a:ln>
        </p:spPr>
      </p:sp>
      <p:sp>
        <p:nvSpPr>
          <p:cNvPr id="7" name="Shape 4"/>
          <p:cNvSpPr/>
          <p:nvPr/>
        </p:nvSpPr>
        <p:spPr>
          <a:xfrm>
            <a:off x="457200" y="2148840"/>
            <a:ext cx="1920240" cy="2423160"/>
          </a:xfrm>
          <a:prstGeom prst="roundRect">
            <a:avLst>
              <a:gd name="adj" fmla="val 3810"/>
            </a:avLst>
          </a:prstGeom>
          <a:solidFill>
            <a:srgbClr val="EAF2F8"/>
          </a:solidFill>
          <a:ln w="12700">
            <a:solidFill>
              <a:srgbClr val="EAF2F8"/>
            </a:solidFill>
            <a:prstDash val="solid"/>
          </a:ln>
        </p:spPr>
      </p:sp>
      <p:sp>
        <p:nvSpPr>
          <p:cNvPr id="8" name="Text 5"/>
          <p:cNvSpPr txBox="1"/>
          <p:nvPr/>
        </p:nvSpPr>
        <p:spPr>
          <a:xfrm>
            <a:off x="566928" y="2240280"/>
            <a:ext cx="1700784" cy="548640"/>
          </a:xfrm>
          <a:prstGeom prst="rect">
            <a:avLst/>
          </a:prstGeom>
          <a:noFill/>
          <a:ln/>
        </p:spPr>
        <p:txBody>
          <a:bodyPr wrap="square" lIns="0" tIns="0" rIns="0" bIns="0" rtlCol="0" anchor="t"/>
          <a:lstStyle/>
          <a:p>
            <a:pPr indent="0" marL="0">
              <a:buNone/>
            </a:pPr>
            <a:r>
              <a:rPr lang="en-US" sz="1350" b="1" dirty="0">
                <a:solidFill>
                  <a:srgbClr val="12355B"/>
                </a:solidFill>
                <a:latin typeface="Cambria" pitchFamily="34" charset="0"/>
                <a:ea typeface="Cambria" pitchFamily="34" charset="-122"/>
                <a:cs typeface="Cambria" pitchFamily="34" charset="-120"/>
              </a:rPr>
              <a:t>Bilancio iniziale</a:t>
            </a:r>
            <a:endParaRPr lang="en-US" sz="1350" dirty="0"/>
          </a:p>
        </p:txBody>
      </p:sp>
      <p:sp>
        <p:nvSpPr>
          <p:cNvPr id="9" name="Text 6"/>
          <p:cNvSpPr txBox="1"/>
          <p:nvPr/>
        </p:nvSpPr>
        <p:spPr>
          <a:xfrm>
            <a:off x="566928" y="2816352"/>
            <a:ext cx="1700784" cy="457200"/>
          </a:xfrm>
          <a:prstGeom prst="rect">
            <a:avLst/>
          </a:prstGeom>
          <a:noFill/>
          <a:ln/>
        </p:spPr>
        <p:txBody>
          <a:bodyPr wrap="square" lIns="0" tIns="0" rIns="0" bIns="0" rtlCol="0" anchor="t"/>
          <a:lstStyle/>
          <a:p>
            <a:pPr indent="0" marL="0">
              <a:buNone/>
            </a:pPr>
            <a:r>
              <a:rPr lang="en-US" sz="1100" b="1" dirty="0">
                <a:solidFill>
                  <a:srgbClr val="E07A1F"/>
                </a:solidFill>
                <a:latin typeface="Calibri" pitchFamily="34" charset="0"/>
                <a:ea typeface="Calibri" pitchFamily="34" charset="-122"/>
                <a:cs typeface="Calibri" pitchFamily="34" charset="-120"/>
              </a:rPr>
              <a:t>Entro il 2° mese dalla presa di servizio</a:t>
            </a:r>
            <a:endParaRPr lang="en-US" sz="1100" dirty="0"/>
          </a:p>
        </p:txBody>
      </p:sp>
      <p:sp>
        <p:nvSpPr>
          <p:cNvPr id="10" name="Text 7"/>
          <p:cNvSpPr txBox="1"/>
          <p:nvPr/>
        </p:nvSpPr>
        <p:spPr>
          <a:xfrm>
            <a:off x="566928" y="3291840"/>
            <a:ext cx="1700784" cy="1188720"/>
          </a:xfrm>
          <a:prstGeom prst="rect">
            <a:avLst/>
          </a:prstGeom>
          <a:noFill/>
          <a:ln/>
        </p:spPr>
        <p:txBody>
          <a:bodyPr wrap="square" lIns="0" tIns="0" rIns="0" bIns="0" rtlCol="0" anchor="t"/>
          <a:lstStyle/>
          <a:p>
            <a:pPr indent="0" marL="0">
              <a:buNone/>
            </a:pPr>
            <a:r>
              <a:rPr lang="en-US" sz="1100" dirty="0">
                <a:solidFill>
                  <a:srgbClr val="1F2933"/>
                </a:solidFill>
                <a:latin typeface="Calibri" pitchFamily="34" charset="0"/>
                <a:ea typeface="Calibri" pitchFamily="34" charset="-122"/>
                <a:cs typeface="Calibri" pitchFamily="34" charset="-120"/>
              </a:rPr>
              <a:t>Autovalutazione strutturata con il tutor: punti di forza e aree da potenziare</a:t>
            </a:r>
            <a:endParaRPr lang="en-US" sz="1100" dirty="0"/>
          </a:p>
        </p:txBody>
      </p:sp>
      <p:sp>
        <p:nvSpPr>
          <p:cNvPr id="11" name="Shape 8"/>
          <p:cNvSpPr/>
          <p:nvPr/>
        </p:nvSpPr>
        <p:spPr>
          <a:xfrm>
            <a:off x="3200400" y="1325880"/>
            <a:ext cx="640080" cy="640080"/>
          </a:xfrm>
          <a:prstGeom prst="ellipse">
            <a:avLst/>
          </a:prstGeom>
          <a:solidFill>
            <a:srgbClr val="E07A1F"/>
          </a:solidFill>
          <a:ln w="12700">
            <a:solidFill>
              <a:srgbClr val="E07A1F"/>
            </a:solidFill>
            <a:prstDash val="solid"/>
          </a:ln>
        </p:spPr>
      </p:sp>
      <p:pic>
        <p:nvPicPr>
          <p:cNvPr id="12" name="Image 1" descr="preencoded.png">    </p:cNvPr>
          <p:cNvPicPr>
            <a:picLocks noChangeAspect="1"/>
          </p:cNvPicPr>
          <p:nvPr/>
        </p:nvPicPr>
        <p:blipFill>
          <a:blip r:embed="rId2"/>
          <a:stretch>
            <a:fillRect/>
          </a:stretch>
        </p:blipFill>
        <p:spPr>
          <a:xfrm>
            <a:off x="3360420" y="1485900"/>
            <a:ext cx="320040" cy="320040"/>
          </a:xfrm>
          <a:prstGeom prst="rect">
            <a:avLst/>
          </a:prstGeom>
        </p:spPr>
      </p:pic>
      <p:sp>
        <p:nvSpPr>
          <p:cNvPr id="13" name="Shape 9"/>
          <p:cNvSpPr/>
          <p:nvPr/>
        </p:nvSpPr>
        <p:spPr>
          <a:xfrm>
            <a:off x="3931920" y="1645920"/>
            <a:ext cx="1371600" cy="0"/>
          </a:xfrm>
          <a:prstGeom prst="line">
            <a:avLst/>
          </a:prstGeom>
          <a:noFill/>
          <a:ln w="19050">
            <a:solidFill>
              <a:srgbClr val="2A6F97"/>
            </a:solidFill>
            <a:prstDash val="dash"/>
            <a:tailEnd type="triangle"/>
          </a:ln>
        </p:spPr>
      </p:sp>
      <p:sp>
        <p:nvSpPr>
          <p:cNvPr id="14" name="Shape 10"/>
          <p:cNvSpPr/>
          <p:nvPr/>
        </p:nvSpPr>
        <p:spPr>
          <a:xfrm>
            <a:off x="2560320" y="2148840"/>
            <a:ext cx="1920240" cy="2423160"/>
          </a:xfrm>
          <a:prstGeom prst="roundRect">
            <a:avLst>
              <a:gd name="adj" fmla="val 3810"/>
            </a:avLst>
          </a:prstGeom>
          <a:solidFill>
            <a:srgbClr val="EAF2F8"/>
          </a:solidFill>
          <a:ln w="12700">
            <a:solidFill>
              <a:srgbClr val="EAF2F8"/>
            </a:solidFill>
            <a:prstDash val="solid"/>
          </a:ln>
        </p:spPr>
      </p:sp>
      <p:sp>
        <p:nvSpPr>
          <p:cNvPr id="15" name="Text 11"/>
          <p:cNvSpPr txBox="1"/>
          <p:nvPr/>
        </p:nvSpPr>
        <p:spPr>
          <a:xfrm>
            <a:off x="2670048" y="2240280"/>
            <a:ext cx="1700784" cy="548640"/>
          </a:xfrm>
          <a:prstGeom prst="rect">
            <a:avLst/>
          </a:prstGeom>
          <a:noFill/>
          <a:ln/>
        </p:spPr>
        <p:txBody>
          <a:bodyPr wrap="square" lIns="0" tIns="0" rIns="0" bIns="0" rtlCol="0" anchor="t"/>
          <a:lstStyle/>
          <a:p>
            <a:pPr indent="0" marL="0">
              <a:buNone/>
            </a:pPr>
            <a:r>
              <a:rPr lang="en-US" sz="1350" b="1" dirty="0">
                <a:solidFill>
                  <a:srgbClr val="12355B"/>
                </a:solidFill>
                <a:latin typeface="Cambria" pitchFamily="34" charset="0"/>
                <a:ea typeface="Cambria" pitchFamily="34" charset="-122"/>
                <a:cs typeface="Cambria" pitchFamily="34" charset="-120"/>
              </a:rPr>
              <a:t>Patto per lo sviluppo professionale</a:t>
            </a:r>
            <a:endParaRPr lang="en-US" sz="1350" dirty="0"/>
          </a:p>
        </p:txBody>
      </p:sp>
      <p:sp>
        <p:nvSpPr>
          <p:cNvPr id="16" name="Text 12"/>
          <p:cNvSpPr txBox="1"/>
          <p:nvPr/>
        </p:nvSpPr>
        <p:spPr>
          <a:xfrm>
            <a:off x="2670048" y="2816352"/>
            <a:ext cx="1700784" cy="457200"/>
          </a:xfrm>
          <a:prstGeom prst="rect">
            <a:avLst/>
          </a:prstGeom>
          <a:noFill/>
          <a:ln/>
        </p:spPr>
        <p:txBody>
          <a:bodyPr wrap="square" lIns="0" tIns="0" rIns="0" bIns="0" rtlCol="0" anchor="t"/>
          <a:lstStyle/>
          <a:p>
            <a:pPr indent="0" marL="0">
              <a:buNone/>
            </a:pPr>
            <a:r>
              <a:rPr lang="en-US" sz="1100" b="1" dirty="0">
                <a:solidFill>
                  <a:srgbClr val="E07A1F"/>
                </a:solidFill>
                <a:latin typeface="Calibri" pitchFamily="34" charset="0"/>
                <a:ea typeface="Calibri" pitchFamily="34" charset="-122"/>
                <a:cs typeface="Calibri" pitchFamily="34" charset="-120"/>
              </a:rPr>
              <a:t>Dirigente e docente, sentito il tutor</a:t>
            </a:r>
            <a:endParaRPr lang="en-US" sz="1100" dirty="0"/>
          </a:p>
        </p:txBody>
      </p:sp>
      <p:sp>
        <p:nvSpPr>
          <p:cNvPr id="17" name="Text 13"/>
          <p:cNvSpPr txBox="1"/>
          <p:nvPr/>
        </p:nvSpPr>
        <p:spPr>
          <a:xfrm>
            <a:off x="2670048" y="3291840"/>
            <a:ext cx="1700784" cy="1188720"/>
          </a:xfrm>
          <a:prstGeom prst="rect">
            <a:avLst/>
          </a:prstGeom>
          <a:noFill/>
          <a:ln/>
        </p:spPr>
        <p:txBody>
          <a:bodyPr wrap="square" lIns="0" tIns="0" rIns="0" bIns="0" rtlCol="0" anchor="t"/>
          <a:lstStyle/>
          <a:p>
            <a:pPr indent="0" marL="0">
              <a:buNone/>
            </a:pPr>
            <a:r>
              <a:rPr lang="en-US" sz="1100" dirty="0">
                <a:solidFill>
                  <a:srgbClr val="1F2933"/>
                </a:solidFill>
                <a:latin typeface="Calibri" pitchFamily="34" charset="0"/>
                <a:ea typeface="Calibri" pitchFamily="34" charset="-122"/>
                <a:cs typeface="Calibri" pitchFamily="34" charset="-120"/>
              </a:rPr>
              <a:t>Obiettivi culturali, disciplinari, pedagogici, metodologici e relazionali</a:t>
            </a:r>
            <a:endParaRPr lang="en-US" sz="1100" dirty="0"/>
          </a:p>
        </p:txBody>
      </p:sp>
      <p:sp>
        <p:nvSpPr>
          <p:cNvPr id="18" name="Shape 14"/>
          <p:cNvSpPr/>
          <p:nvPr/>
        </p:nvSpPr>
        <p:spPr>
          <a:xfrm>
            <a:off x="5303520" y="1325880"/>
            <a:ext cx="640080" cy="640080"/>
          </a:xfrm>
          <a:prstGeom prst="ellipse">
            <a:avLst/>
          </a:prstGeom>
          <a:solidFill>
            <a:srgbClr val="12355B"/>
          </a:solidFill>
          <a:ln w="12700">
            <a:solidFill>
              <a:srgbClr val="12355B"/>
            </a:solidFill>
            <a:prstDash val="solid"/>
          </a:ln>
        </p:spPr>
      </p:sp>
      <p:pic>
        <p:nvPicPr>
          <p:cNvPr id="19" name="Image 2" descr="preencoded.png">    </p:cNvPr>
          <p:cNvPicPr>
            <a:picLocks noChangeAspect="1"/>
          </p:cNvPicPr>
          <p:nvPr/>
        </p:nvPicPr>
        <p:blipFill>
          <a:blip r:embed="rId3"/>
          <a:stretch>
            <a:fillRect/>
          </a:stretch>
        </p:blipFill>
        <p:spPr>
          <a:xfrm>
            <a:off x="5463540" y="1485900"/>
            <a:ext cx="320040" cy="320040"/>
          </a:xfrm>
          <a:prstGeom prst="rect">
            <a:avLst/>
          </a:prstGeom>
        </p:spPr>
      </p:pic>
      <p:sp>
        <p:nvSpPr>
          <p:cNvPr id="20" name="Shape 15"/>
          <p:cNvSpPr/>
          <p:nvPr/>
        </p:nvSpPr>
        <p:spPr>
          <a:xfrm>
            <a:off x="6035040" y="1645920"/>
            <a:ext cx="1371600" cy="0"/>
          </a:xfrm>
          <a:prstGeom prst="line">
            <a:avLst/>
          </a:prstGeom>
          <a:noFill/>
          <a:ln w="19050">
            <a:solidFill>
              <a:srgbClr val="2A6F97"/>
            </a:solidFill>
            <a:prstDash val="dash"/>
            <a:tailEnd type="triangle"/>
          </a:ln>
        </p:spPr>
      </p:sp>
      <p:sp>
        <p:nvSpPr>
          <p:cNvPr id="21" name="Shape 16"/>
          <p:cNvSpPr/>
          <p:nvPr/>
        </p:nvSpPr>
        <p:spPr>
          <a:xfrm>
            <a:off x="4663440" y="2148840"/>
            <a:ext cx="1920240" cy="2423160"/>
          </a:xfrm>
          <a:prstGeom prst="roundRect">
            <a:avLst>
              <a:gd name="adj" fmla="val 3810"/>
            </a:avLst>
          </a:prstGeom>
          <a:solidFill>
            <a:srgbClr val="EAF2F8"/>
          </a:solidFill>
          <a:ln w="12700">
            <a:solidFill>
              <a:srgbClr val="EAF2F8"/>
            </a:solidFill>
            <a:prstDash val="solid"/>
          </a:ln>
        </p:spPr>
      </p:sp>
      <p:sp>
        <p:nvSpPr>
          <p:cNvPr id="22" name="Text 17"/>
          <p:cNvSpPr txBox="1"/>
          <p:nvPr/>
        </p:nvSpPr>
        <p:spPr>
          <a:xfrm>
            <a:off x="4773168" y="2240280"/>
            <a:ext cx="1700784" cy="548640"/>
          </a:xfrm>
          <a:prstGeom prst="rect">
            <a:avLst/>
          </a:prstGeom>
          <a:noFill/>
          <a:ln/>
        </p:spPr>
        <p:txBody>
          <a:bodyPr wrap="square" lIns="0" tIns="0" rIns="0" bIns="0" rtlCol="0" anchor="t"/>
          <a:lstStyle/>
          <a:p>
            <a:pPr indent="0" marL="0">
              <a:buNone/>
            </a:pPr>
            <a:r>
              <a:rPr lang="en-US" sz="1350" b="1" dirty="0">
                <a:solidFill>
                  <a:srgbClr val="12355B"/>
                </a:solidFill>
                <a:latin typeface="Cambria" pitchFamily="34" charset="0"/>
                <a:ea typeface="Cambria" pitchFamily="34" charset="-122"/>
                <a:cs typeface="Cambria" pitchFamily="34" charset="-120"/>
              </a:rPr>
              <a:t>Attività formative</a:t>
            </a:r>
            <a:endParaRPr lang="en-US" sz="1350" dirty="0"/>
          </a:p>
        </p:txBody>
      </p:sp>
      <p:sp>
        <p:nvSpPr>
          <p:cNvPr id="23" name="Text 18"/>
          <p:cNvSpPr txBox="1"/>
          <p:nvPr/>
        </p:nvSpPr>
        <p:spPr>
          <a:xfrm>
            <a:off x="4773168" y="2816352"/>
            <a:ext cx="1700784" cy="457200"/>
          </a:xfrm>
          <a:prstGeom prst="rect">
            <a:avLst/>
          </a:prstGeom>
          <a:noFill/>
          <a:ln/>
        </p:spPr>
        <p:txBody>
          <a:bodyPr wrap="square" lIns="0" tIns="0" rIns="0" bIns="0" rtlCol="0" anchor="t"/>
          <a:lstStyle/>
          <a:p>
            <a:pPr indent="0" marL="0">
              <a:buNone/>
            </a:pPr>
            <a:r>
              <a:rPr lang="en-US" sz="1100" b="1" dirty="0">
                <a:solidFill>
                  <a:srgbClr val="E07A1F"/>
                </a:solidFill>
                <a:latin typeface="Calibri" pitchFamily="34" charset="0"/>
                <a:ea typeface="Calibri" pitchFamily="34" charset="-122"/>
                <a:cs typeface="Calibri" pitchFamily="34" charset="-120"/>
              </a:rPr>
              <a:t>Durante l’anno</a:t>
            </a:r>
            <a:endParaRPr lang="en-US" sz="1100" dirty="0"/>
          </a:p>
        </p:txBody>
      </p:sp>
      <p:sp>
        <p:nvSpPr>
          <p:cNvPr id="24" name="Text 19"/>
          <p:cNvSpPr txBox="1"/>
          <p:nvPr/>
        </p:nvSpPr>
        <p:spPr>
          <a:xfrm>
            <a:off x="4773168" y="3291840"/>
            <a:ext cx="1700784" cy="1188720"/>
          </a:xfrm>
          <a:prstGeom prst="rect">
            <a:avLst/>
          </a:prstGeom>
          <a:noFill/>
          <a:ln/>
        </p:spPr>
        <p:txBody>
          <a:bodyPr wrap="square" lIns="0" tIns="0" rIns="0" bIns="0" rtlCol="0" anchor="t"/>
          <a:lstStyle/>
          <a:p>
            <a:pPr indent="0" marL="0">
              <a:buNone/>
            </a:pPr>
            <a:r>
              <a:rPr lang="en-US" sz="1100" dirty="0">
                <a:solidFill>
                  <a:srgbClr val="1F2933"/>
                </a:solidFill>
                <a:latin typeface="Calibri" pitchFamily="34" charset="0"/>
                <a:ea typeface="Calibri" pitchFamily="34" charset="-122"/>
                <a:cs typeface="Calibri" pitchFamily="34" charset="-120"/>
              </a:rPr>
              <a:t>Laboratori, iniziative della scuola o di rete, catalogo S.O.F.I.A., Carta del docente</a:t>
            </a:r>
            <a:endParaRPr lang="en-US" sz="1100" dirty="0"/>
          </a:p>
        </p:txBody>
      </p:sp>
      <p:sp>
        <p:nvSpPr>
          <p:cNvPr id="25" name="Shape 20"/>
          <p:cNvSpPr/>
          <p:nvPr/>
        </p:nvSpPr>
        <p:spPr>
          <a:xfrm>
            <a:off x="7406640" y="1325880"/>
            <a:ext cx="640080" cy="640080"/>
          </a:xfrm>
          <a:prstGeom prst="ellipse">
            <a:avLst/>
          </a:prstGeom>
          <a:solidFill>
            <a:srgbClr val="12355B"/>
          </a:solidFill>
          <a:ln w="12700">
            <a:solidFill>
              <a:srgbClr val="12355B"/>
            </a:solidFill>
            <a:prstDash val="solid"/>
          </a:ln>
        </p:spPr>
      </p:sp>
      <p:pic>
        <p:nvPicPr>
          <p:cNvPr id="26" name="Image 3" descr="preencoded.png">    </p:cNvPr>
          <p:cNvPicPr>
            <a:picLocks noChangeAspect="1"/>
          </p:cNvPicPr>
          <p:nvPr/>
        </p:nvPicPr>
        <p:blipFill>
          <a:blip r:embed="rId4"/>
          <a:stretch>
            <a:fillRect/>
          </a:stretch>
        </p:blipFill>
        <p:spPr>
          <a:xfrm>
            <a:off x="7566660" y="1485900"/>
            <a:ext cx="320040" cy="320040"/>
          </a:xfrm>
          <a:prstGeom prst="rect">
            <a:avLst/>
          </a:prstGeom>
        </p:spPr>
      </p:pic>
      <p:sp>
        <p:nvSpPr>
          <p:cNvPr id="27" name="Shape 21"/>
          <p:cNvSpPr/>
          <p:nvPr/>
        </p:nvSpPr>
        <p:spPr>
          <a:xfrm>
            <a:off x="6766560" y="2148840"/>
            <a:ext cx="1920240" cy="2423160"/>
          </a:xfrm>
          <a:prstGeom prst="roundRect">
            <a:avLst>
              <a:gd name="adj" fmla="val 3810"/>
            </a:avLst>
          </a:prstGeom>
          <a:solidFill>
            <a:srgbClr val="EAF2F8"/>
          </a:solidFill>
          <a:ln w="12700">
            <a:solidFill>
              <a:srgbClr val="EAF2F8"/>
            </a:solidFill>
            <a:prstDash val="solid"/>
          </a:ln>
        </p:spPr>
      </p:sp>
      <p:sp>
        <p:nvSpPr>
          <p:cNvPr id="28" name="Text 22"/>
          <p:cNvSpPr txBox="1"/>
          <p:nvPr/>
        </p:nvSpPr>
        <p:spPr>
          <a:xfrm>
            <a:off x="6876288" y="2240280"/>
            <a:ext cx="1700784" cy="548640"/>
          </a:xfrm>
          <a:prstGeom prst="rect">
            <a:avLst/>
          </a:prstGeom>
          <a:noFill/>
          <a:ln/>
        </p:spPr>
        <p:txBody>
          <a:bodyPr wrap="square" lIns="0" tIns="0" rIns="0" bIns="0" rtlCol="0" anchor="t"/>
          <a:lstStyle/>
          <a:p>
            <a:pPr indent="0" marL="0">
              <a:buNone/>
            </a:pPr>
            <a:r>
              <a:rPr lang="en-US" sz="1350" b="1" dirty="0">
                <a:solidFill>
                  <a:srgbClr val="12355B"/>
                </a:solidFill>
                <a:latin typeface="Cambria" pitchFamily="34" charset="0"/>
                <a:ea typeface="Cambria" pitchFamily="34" charset="-122"/>
                <a:cs typeface="Cambria" pitchFamily="34" charset="-120"/>
              </a:rPr>
              <a:t>Bilancio finale</a:t>
            </a:r>
            <a:endParaRPr lang="en-US" sz="1350" dirty="0"/>
          </a:p>
        </p:txBody>
      </p:sp>
      <p:sp>
        <p:nvSpPr>
          <p:cNvPr id="29" name="Text 23"/>
          <p:cNvSpPr txBox="1"/>
          <p:nvPr/>
        </p:nvSpPr>
        <p:spPr>
          <a:xfrm>
            <a:off x="6876288" y="2816352"/>
            <a:ext cx="1700784" cy="457200"/>
          </a:xfrm>
          <a:prstGeom prst="rect">
            <a:avLst/>
          </a:prstGeom>
          <a:noFill/>
          <a:ln/>
        </p:spPr>
        <p:txBody>
          <a:bodyPr wrap="square" lIns="0" tIns="0" rIns="0" bIns="0" rtlCol="0" anchor="t"/>
          <a:lstStyle/>
          <a:p>
            <a:pPr indent="0" marL="0">
              <a:buNone/>
            </a:pPr>
            <a:r>
              <a:rPr lang="en-US" sz="1100" b="1" dirty="0">
                <a:solidFill>
                  <a:srgbClr val="E07A1F"/>
                </a:solidFill>
                <a:latin typeface="Calibri" pitchFamily="34" charset="0"/>
                <a:ea typeface="Calibri" pitchFamily="34" charset="-122"/>
                <a:cs typeface="Calibri" pitchFamily="34" charset="-120"/>
              </a:rPr>
              <a:t>A fine percorso, con il tutor</a:t>
            </a:r>
            <a:endParaRPr lang="en-US" sz="1100" dirty="0"/>
          </a:p>
        </p:txBody>
      </p:sp>
      <p:sp>
        <p:nvSpPr>
          <p:cNvPr id="30" name="Text 24"/>
          <p:cNvSpPr txBox="1"/>
          <p:nvPr/>
        </p:nvSpPr>
        <p:spPr>
          <a:xfrm>
            <a:off x="6876288" y="3291840"/>
            <a:ext cx="1700784" cy="1188720"/>
          </a:xfrm>
          <a:prstGeom prst="rect">
            <a:avLst/>
          </a:prstGeom>
          <a:noFill/>
          <a:ln/>
        </p:spPr>
        <p:txBody>
          <a:bodyPr wrap="square" lIns="0" tIns="0" rIns="0" bIns="0" rtlCol="0" anchor="t"/>
          <a:lstStyle/>
          <a:p>
            <a:pPr indent="0" marL="0">
              <a:buNone/>
            </a:pPr>
            <a:r>
              <a:rPr lang="en-US" sz="1100" dirty="0">
                <a:solidFill>
                  <a:srgbClr val="1F2933"/>
                </a:solidFill>
                <a:latin typeface="Calibri" pitchFamily="34" charset="0"/>
                <a:ea typeface="Calibri" pitchFamily="34" charset="-122"/>
                <a:cs typeface="Calibri" pitchFamily="34" charset="-120"/>
              </a:rPr>
              <a:t>Progressi, impatto della formazione, sviluppi futuri</a:t>
            </a:r>
            <a:endParaRPr lang="en-US" sz="1100" dirty="0"/>
          </a:p>
        </p:txBody>
      </p:sp>
      <p:sp>
        <p:nvSpPr>
          <p:cNvPr id="31" name="Text 25"/>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32" name="Text 26"/>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Il docente tutor</a:t>
            </a:r>
            <a:endParaRPr lang="en-US" sz="3000" dirty="0"/>
          </a:p>
        </p:txBody>
      </p:sp>
      <p:sp>
        <p:nvSpPr>
          <p:cNvPr id="3" name="Shape 1"/>
          <p:cNvSpPr/>
          <p:nvPr/>
        </p:nvSpPr>
        <p:spPr>
          <a:xfrm>
            <a:off x="457200" y="1097280"/>
            <a:ext cx="3291840" cy="3474720"/>
          </a:xfrm>
          <a:prstGeom prst="roundRect">
            <a:avLst>
              <a:gd name="adj" fmla="val 2222"/>
            </a:avLst>
          </a:prstGeom>
          <a:solidFill>
            <a:srgbClr val="12355B"/>
          </a:solidFill>
          <a:ln w="12700">
            <a:solidFill>
              <a:srgbClr val="12355B"/>
            </a:solidFill>
            <a:prstDash val="solid"/>
          </a:ln>
        </p:spPr>
      </p:sp>
      <p:pic>
        <p:nvPicPr>
          <p:cNvPr id="4" name="Image 0" descr="preencoded.png">    </p:cNvPr>
          <p:cNvPicPr>
            <a:picLocks noChangeAspect="1"/>
          </p:cNvPicPr>
          <p:nvPr/>
        </p:nvPicPr>
        <p:blipFill>
          <a:blip r:embed="rId1"/>
          <a:stretch>
            <a:fillRect/>
          </a:stretch>
        </p:blipFill>
        <p:spPr>
          <a:xfrm>
            <a:off x="1737360" y="1325880"/>
            <a:ext cx="731520" cy="731520"/>
          </a:xfrm>
          <a:prstGeom prst="rect">
            <a:avLst/>
          </a:prstGeom>
        </p:spPr>
      </p:pic>
      <p:sp>
        <p:nvSpPr>
          <p:cNvPr id="5" name="Text 2"/>
          <p:cNvSpPr txBox="1"/>
          <p:nvPr/>
        </p:nvSpPr>
        <p:spPr>
          <a:xfrm>
            <a:off x="685800" y="2240280"/>
            <a:ext cx="2834640" cy="914400"/>
          </a:xfrm>
          <a:prstGeom prst="rect">
            <a:avLst/>
          </a:prstGeom>
          <a:noFill/>
          <a:ln/>
        </p:spPr>
        <p:txBody>
          <a:bodyPr wrap="square" lIns="0" tIns="0" rIns="0" bIns="0" rtlCol="0" anchor="ctr"/>
          <a:lstStyle/>
          <a:p>
            <a:pPr algn="ctr" indent="0" marL="0">
              <a:buNone/>
            </a:pPr>
            <a:r>
              <a:rPr lang="en-US" sz="1500" dirty="0">
                <a:solidFill>
                  <a:srgbClr val="FFFFFF"/>
                </a:solidFill>
                <a:latin typeface="Cambria" pitchFamily="34" charset="0"/>
                <a:ea typeface="Cambria" pitchFamily="34" charset="-122"/>
                <a:cs typeface="Cambria" pitchFamily="34" charset="-120"/>
              </a:rPr>
              <a:t>Designato dal Dirigente scolastico, sentito il Collegio dei docenti, all’inizio dell’anno</a:t>
            </a:r>
            <a:endParaRPr lang="en-US" sz="1500" dirty="0"/>
          </a:p>
        </p:txBody>
      </p:sp>
      <p:sp>
        <p:nvSpPr>
          <p:cNvPr id="6" name="Text 3"/>
          <p:cNvSpPr txBox="1"/>
          <p:nvPr/>
        </p:nvSpPr>
        <p:spPr>
          <a:xfrm>
            <a:off x="685800" y="3291840"/>
            <a:ext cx="2834640" cy="1097280"/>
          </a:xfrm>
          <a:prstGeom prst="rect">
            <a:avLst/>
          </a:prstGeom>
          <a:noFill/>
          <a:ln/>
        </p:spPr>
        <p:txBody>
          <a:bodyPr wrap="square" lIns="0" tIns="0" rIns="0" bIns="0" rtlCol="0" anchor="ctr"/>
          <a:lstStyle/>
          <a:p>
            <a:pPr algn="ctr" indent="0" marL="0">
              <a:buNone/>
            </a:pPr>
            <a:r>
              <a:rPr lang="en-US" sz="1200" i="1" dirty="0">
                <a:solidFill>
                  <a:srgbClr val="CADCFC"/>
                </a:solidFill>
                <a:latin typeface="Calibri" pitchFamily="34" charset="0"/>
                <a:ea typeface="Calibri" pitchFamily="34" charset="-122"/>
                <a:cs typeface="Calibri" pitchFamily="34" charset="-120"/>
              </a:rPr>
              <a:t>Preferibilmente della stessa disciplina e dello stesso plesso; di regola ogni tutor segue non più di tre neoassunti</a:t>
            </a:r>
            <a:endParaRPr lang="en-US" sz="1200" dirty="0"/>
          </a:p>
        </p:txBody>
      </p:sp>
      <p:sp>
        <p:nvSpPr>
          <p:cNvPr id="7" name="Shape 4"/>
          <p:cNvSpPr/>
          <p:nvPr/>
        </p:nvSpPr>
        <p:spPr>
          <a:xfrm>
            <a:off x="4114800" y="1234440"/>
            <a:ext cx="548640" cy="548640"/>
          </a:xfrm>
          <a:prstGeom prst="ellipse">
            <a:avLst/>
          </a:prstGeom>
          <a:solidFill>
            <a:srgbClr val="2A6F97"/>
          </a:solidFill>
          <a:ln w="12700">
            <a:solidFill>
              <a:srgbClr val="2A6F97"/>
            </a:solidFill>
            <a:prstDash val="solid"/>
          </a:ln>
        </p:spPr>
      </p:sp>
      <p:pic>
        <p:nvPicPr>
          <p:cNvPr id="8" name="Image 1" descr="preencoded.png">    </p:cNvPr>
          <p:cNvPicPr>
            <a:picLocks noChangeAspect="1"/>
          </p:cNvPicPr>
          <p:nvPr/>
        </p:nvPicPr>
        <p:blipFill>
          <a:blip r:embed="rId2"/>
          <a:stretch>
            <a:fillRect/>
          </a:stretch>
        </p:blipFill>
        <p:spPr>
          <a:xfrm>
            <a:off x="4251960" y="1371600"/>
            <a:ext cx="274320" cy="274320"/>
          </a:xfrm>
          <a:prstGeom prst="rect">
            <a:avLst/>
          </a:prstGeom>
        </p:spPr>
      </p:pic>
      <p:sp>
        <p:nvSpPr>
          <p:cNvPr id="9" name="Text 5"/>
          <p:cNvSpPr txBox="1"/>
          <p:nvPr/>
        </p:nvSpPr>
        <p:spPr>
          <a:xfrm>
            <a:off x="4846320" y="1161288"/>
            <a:ext cx="384048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Accoglie</a:t>
            </a:r>
            <a:endParaRPr lang="en-US" sz="1500" dirty="0"/>
          </a:p>
        </p:txBody>
      </p:sp>
      <p:sp>
        <p:nvSpPr>
          <p:cNvPr id="10" name="Text 6"/>
          <p:cNvSpPr txBox="1"/>
          <p:nvPr/>
        </p:nvSpPr>
        <p:spPr>
          <a:xfrm>
            <a:off x="4846320" y="1490472"/>
            <a:ext cx="384048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nella comunità professionale e nella vita collegiale della scuola</a:t>
            </a:r>
            <a:endParaRPr lang="en-US" sz="1250" dirty="0"/>
          </a:p>
        </p:txBody>
      </p:sp>
      <p:sp>
        <p:nvSpPr>
          <p:cNvPr id="11" name="Shape 7"/>
          <p:cNvSpPr/>
          <p:nvPr/>
        </p:nvSpPr>
        <p:spPr>
          <a:xfrm>
            <a:off x="4114800" y="2103120"/>
            <a:ext cx="548640" cy="548640"/>
          </a:xfrm>
          <a:prstGeom prst="ellipse">
            <a:avLst/>
          </a:prstGeom>
          <a:solidFill>
            <a:srgbClr val="2A6F97"/>
          </a:solidFill>
          <a:ln w="12700">
            <a:solidFill>
              <a:srgbClr val="2A6F97"/>
            </a:solidFill>
            <a:prstDash val="solid"/>
          </a:ln>
        </p:spPr>
      </p:sp>
      <p:pic>
        <p:nvPicPr>
          <p:cNvPr id="12" name="Image 2" descr="preencoded.png">    </p:cNvPr>
          <p:cNvPicPr>
            <a:picLocks noChangeAspect="1"/>
          </p:cNvPicPr>
          <p:nvPr/>
        </p:nvPicPr>
        <p:blipFill>
          <a:blip r:embed="rId3"/>
          <a:stretch>
            <a:fillRect/>
          </a:stretch>
        </p:blipFill>
        <p:spPr>
          <a:xfrm>
            <a:off x="4251960" y="2240280"/>
            <a:ext cx="274320" cy="274320"/>
          </a:xfrm>
          <a:prstGeom prst="rect">
            <a:avLst/>
          </a:prstGeom>
        </p:spPr>
      </p:pic>
      <p:sp>
        <p:nvSpPr>
          <p:cNvPr id="13" name="Text 8"/>
          <p:cNvSpPr txBox="1"/>
          <p:nvPr/>
        </p:nvSpPr>
        <p:spPr>
          <a:xfrm>
            <a:off x="4846320" y="2029968"/>
            <a:ext cx="384048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Ascolta e consiglia</a:t>
            </a:r>
            <a:endParaRPr lang="en-US" sz="1500" dirty="0"/>
          </a:p>
        </p:txBody>
      </p:sp>
      <p:sp>
        <p:nvSpPr>
          <p:cNvPr id="14" name="Text 9"/>
          <p:cNvSpPr txBox="1"/>
          <p:nvPr/>
        </p:nvSpPr>
        <p:spPr>
          <a:xfrm>
            <a:off x="4846320" y="2359152"/>
            <a:ext cx="384048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per migliorare qualità ed efficacia dell’insegnamento</a:t>
            </a:r>
            <a:endParaRPr lang="en-US" sz="1250" dirty="0"/>
          </a:p>
        </p:txBody>
      </p:sp>
      <p:sp>
        <p:nvSpPr>
          <p:cNvPr id="15" name="Shape 10"/>
          <p:cNvSpPr/>
          <p:nvPr/>
        </p:nvSpPr>
        <p:spPr>
          <a:xfrm>
            <a:off x="4114800" y="2971800"/>
            <a:ext cx="548640" cy="548640"/>
          </a:xfrm>
          <a:prstGeom prst="ellipse">
            <a:avLst/>
          </a:prstGeom>
          <a:solidFill>
            <a:srgbClr val="2A6F97"/>
          </a:solidFill>
          <a:ln w="12700">
            <a:solidFill>
              <a:srgbClr val="2A6F97"/>
            </a:solidFill>
            <a:prstDash val="solid"/>
          </a:ln>
        </p:spPr>
      </p:sp>
      <p:pic>
        <p:nvPicPr>
          <p:cNvPr id="16" name="Image 3" descr="preencoded.png">    </p:cNvPr>
          <p:cNvPicPr>
            <a:picLocks noChangeAspect="1"/>
          </p:cNvPicPr>
          <p:nvPr/>
        </p:nvPicPr>
        <p:blipFill>
          <a:blip r:embed="rId4"/>
          <a:stretch>
            <a:fillRect/>
          </a:stretch>
        </p:blipFill>
        <p:spPr>
          <a:xfrm>
            <a:off x="4251960" y="3108960"/>
            <a:ext cx="274320" cy="274320"/>
          </a:xfrm>
          <a:prstGeom prst="rect">
            <a:avLst/>
          </a:prstGeom>
        </p:spPr>
      </p:pic>
      <p:sp>
        <p:nvSpPr>
          <p:cNvPr id="17" name="Text 11"/>
          <p:cNvSpPr txBox="1"/>
          <p:nvPr/>
        </p:nvSpPr>
        <p:spPr>
          <a:xfrm>
            <a:off x="4846320" y="2898648"/>
            <a:ext cx="384048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Osserva</a:t>
            </a:r>
            <a:endParaRPr lang="en-US" sz="1500" dirty="0"/>
          </a:p>
        </p:txBody>
      </p:sp>
      <p:sp>
        <p:nvSpPr>
          <p:cNvPr id="18" name="Text 12"/>
          <p:cNvSpPr txBox="1"/>
          <p:nvPr/>
        </p:nvSpPr>
        <p:spPr>
          <a:xfrm>
            <a:off x="4846320" y="3227832"/>
            <a:ext cx="384048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organizza i momenti di osservazione reciproca in classe</a:t>
            </a:r>
            <a:endParaRPr lang="en-US" sz="1250" dirty="0"/>
          </a:p>
        </p:txBody>
      </p:sp>
      <p:sp>
        <p:nvSpPr>
          <p:cNvPr id="19" name="Shape 13"/>
          <p:cNvSpPr/>
          <p:nvPr/>
        </p:nvSpPr>
        <p:spPr>
          <a:xfrm>
            <a:off x="4114800" y="3840480"/>
            <a:ext cx="548640" cy="548640"/>
          </a:xfrm>
          <a:prstGeom prst="ellipse">
            <a:avLst/>
          </a:prstGeom>
          <a:solidFill>
            <a:srgbClr val="2A6F97"/>
          </a:solidFill>
          <a:ln w="12700">
            <a:solidFill>
              <a:srgbClr val="2A6F97"/>
            </a:solidFill>
            <a:prstDash val="solid"/>
          </a:ln>
        </p:spPr>
      </p:sp>
      <p:pic>
        <p:nvPicPr>
          <p:cNvPr id="20" name="Image 4" descr="preencoded.png">    </p:cNvPr>
          <p:cNvPicPr>
            <a:picLocks noChangeAspect="1"/>
          </p:cNvPicPr>
          <p:nvPr/>
        </p:nvPicPr>
        <p:blipFill>
          <a:blip r:embed="rId5"/>
          <a:stretch>
            <a:fillRect/>
          </a:stretch>
        </p:blipFill>
        <p:spPr>
          <a:xfrm>
            <a:off x="4251960" y="3977640"/>
            <a:ext cx="274320" cy="274320"/>
          </a:xfrm>
          <a:prstGeom prst="rect">
            <a:avLst/>
          </a:prstGeom>
        </p:spPr>
      </p:pic>
      <p:sp>
        <p:nvSpPr>
          <p:cNvPr id="21" name="Text 14"/>
          <p:cNvSpPr txBox="1"/>
          <p:nvPr/>
        </p:nvSpPr>
        <p:spPr>
          <a:xfrm>
            <a:off x="4846320" y="3767328"/>
            <a:ext cx="384048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Istruisce</a:t>
            </a:r>
            <a:endParaRPr lang="en-US" sz="1500" dirty="0"/>
          </a:p>
        </p:txBody>
      </p:sp>
      <p:sp>
        <p:nvSpPr>
          <p:cNvPr id="22" name="Text 15"/>
          <p:cNvSpPr txBox="1"/>
          <p:nvPr/>
        </p:nvSpPr>
        <p:spPr>
          <a:xfrm>
            <a:off x="4846320" y="4096512"/>
            <a:ext cx="384048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presenta al Comitato le risultanze del percorso e delle osservazioni</a:t>
            </a:r>
            <a:endParaRPr lang="en-US" sz="1250" dirty="0"/>
          </a:p>
        </p:txBody>
      </p:sp>
      <p:sp>
        <p:nvSpPr>
          <p:cNvPr id="23" name="Text 16"/>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24" name="Text 17"/>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La valutazione finale</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Tra il termine delle attività didattiche e il 31 agosto</a:t>
            </a:r>
            <a:endParaRPr lang="en-US" sz="1400" dirty="0"/>
          </a:p>
        </p:txBody>
      </p:sp>
      <p:sp>
        <p:nvSpPr>
          <p:cNvPr id="4" name="Shape 2"/>
          <p:cNvSpPr/>
          <p:nvPr/>
        </p:nvSpPr>
        <p:spPr>
          <a:xfrm>
            <a:off x="548640" y="1234440"/>
            <a:ext cx="502920" cy="502920"/>
          </a:xfrm>
          <a:prstGeom prst="ellipse">
            <a:avLst/>
          </a:prstGeom>
          <a:solidFill>
            <a:srgbClr val="12355B"/>
          </a:solidFill>
          <a:ln w="12700">
            <a:solidFill>
              <a:srgbClr val="12355B"/>
            </a:solidFill>
            <a:prstDash val="solid"/>
          </a:ln>
        </p:spPr>
      </p:sp>
      <p:sp>
        <p:nvSpPr>
          <p:cNvPr id="5" name="Text 3"/>
          <p:cNvSpPr txBox="1"/>
          <p:nvPr/>
        </p:nvSpPr>
        <p:spPr>
          <a:xfrm>
            <a:off x="548640" y="1234440"/>
            <a:ext cx="5029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6" name="Shape 4"/>
          <p:cNvSpPr/>
          <p:nvPr/>
        </p:nvSpPr>
        <p:spPr>
          <a:xfrm>
            <a:off x="800100" y="1737360"/>
            <a:ext cx="0" cy="173736"/>
          </a:xfrm>
          <a:prstGeom prst="line">
            <a:avLst/>
          </a:prstGeom>
          <a:noFill/>
          <a:ln w="19050">
            <a:solidFill>
              <a:srgbClr val="2A6F97"/>
            </a:solidFill>
            <a:prstDash val="solid"/>
          </a:ln>
        </p:spPr>
      </p:sp>
      <p:sp>
        <p:nvSpPr>
          <p:cNvPr id="7" name="Text 5"/>
          <p:cNvSpPr txBox="1"/>
          <p:nvPr/>
        </p:nvSpPr>
        <p:spPr>
          <a:xfrm>
            <a:off x="1234440" y="1234440"/>
            <a:ext cx="2194560" cy="50292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Consegna del portfolio</a:t>
            </a:r>
            <a:endParaRPr lang="en-US" sz="1400" dirty="0"/>
          </a:p>
        </p:txBody>
      </p:sp>
      <p:sp>
        <p:nvSpPr>
          <p:cNvPr id="8" name="Text 6"/>
          <p:cNvSpPr txBox="1"/>
          <p:nvPr/>
        </p:nvSpPr>
        <p:spPr>
          <a:xfrm>
            <a:off x="3429000" y="1234440"/>
            <a:ext cx="2286000" cy="502920"/>
          </a:xfrm>
          <a:prstGeom prst="rect">
            <a:avLst/>
          </a:prstGeom>
          <a:noFill/>
          <a:ln/>
        </p:spPr>
        <p:txBody>
          <a:bodyPr wrap="square" lIns="0" tIns="0" rIns="0" bIns="0" rtlCol="0" anchor="ctr"/>
          <a:lstStyle/>
          <a:p>
            <a:pPr indent="0" marL="0">
              <a:buNone/>
            </a:pPr>
            <a:r>
              <a:rPr lang="en-US" sz="1100" dirty="0">
                <a:solidFill>
                  <a:srgbClr val="1F2933"/>
                </a:solidFill>
                <a:latin typeface="Calibri" pitchFamily="34" charset="0"/>
                <a:ea typeface="Calibri" pitchFamily="34" charset="-122"/>
                <a:cs typeface="Calibri" pitchFamily="34" charset="-120"/>
              </a:rPr>
              <a:t>Al Dirigente, che lo trasmette al Comitato almeno 5 giorni prima</a:t>
            </a:r>
            <a:endParaRPr lang="en-US" sz="1100" dirty="0"/>
          </a:p>
        </p:txBody>
      </p:sp>
      <p:sp>
        <p:nvSpPr>
          <p:cNvPr id="9" name="Shape 7"/>
          <p:cNvSpPr/>
          <p:nvPr/>
        </p:nvSpPr>
        <p:spPr>
          <a:xfrm>
            <a:off x="548640" y="1911096"/>
            <a:ext cx="502920" cy="502920"/>
          </a:xfrm>
          <a:prstGeom prst="ellipse">
            <a:avLst/>
          </a:prstGeom>
          <a:solidFill>
            <a:srgbClr val="12355B"/>
          </a:solidFill>
          <a:ln w="12700">
            <a:solidFill>
              <a:srgbClr val="12355B"/>
            </a:solidFill>
            <a:prstDash val="solid"/>
          </a:ln>
        </p:spPr>
      </p:sp>
      <p:sp>
        <p:nvSpPr>
          <p:cNvPr id="10" name="Text 8"/>
          <p:cNvSpPr txBox="1"/>
          <p:nvPr/>
        </p:nvSpPr>
        <p:spPr>
          <a:xfrm>
            <a:off x="548640" y="1911096"/>
            <a:ext cx="5029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1" name="Shape 9"/>
          <p:cNvSpPr/>
          <p:nvPr/>
        </p:nvSpPr>
        <p:spPr>
          <a:xfrm>
            <a:off x="800100" y="2414016"/>
            <a:ext cx="0" cy="173736"/>
          </a:xfrm>
          <a:prstGeom prst="line">
            <a:avLst/>
          </a:prstGeom>
          <a:noFill/>
          <a:ln w="19050">
            <a:solidFill>
              <a:srgbClr val="2A6F97"/>
            </a:solidFill>
            <a:prstDash val="solid"/>
          </a:ln>
        </p:spPr>
      </p:sp>
      <p:sp>
        <p:nvSpPr>
          <p:cNvPr id="12" name="Text 10"/>
          <p:cNvSpPr txBox="1"/>
          <p:nvPr/>
        </p:nvSpPr>
        <p:spPr>
          <a:xfrm>
            <a:off x="1234440" y="1911096"/>
            <a:ext cx="2194560" cy="50292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Colloquio</a:t>
            </a:r>
            <a:endParaRPr lang="en-US" sz="1400" dirty="0"/>
          </a:p>
        </p:txBody>
      </p:sp>
      <p:sp>
        <p:nvSpPr>
          <p:cNvPr id="13" name="Text 11"/>
          <p:cNvSpPr txBox="1"/>
          <p:nvPr/>
        </p:nvSpPr>
        <p:spPr>
          <a:xfrm>
            <a:off x="3429000" y="1911096"/>
            <a:ext cx="2286000" cy="502920"/>
          </a:xfrm>
          <a:prstGeom prst="rect">
            <a:avLst/>
          </a:prstGeom>
          <a:noFill/>
          <a:ln/>
        </p:spPr>
        <p:txBody>
          <a:bodyPr wrap="square" lIns="0" tIns="0" rIns="0" bIns="0" rtlCol="0" anchor="ctr"/>
          <a:lstStyle/>
          <a:p>
            <a:pPr indent="0" marL="0">
              <a:buNone/>
            </a:pPr>
            <a:r>
              <a:rPr lang="en-US" sz="1100" dirty="0">
                <a:solidFill>
                  <a:srgbClr val="1F2933"/>
                </a:solidFill>
                <a:latin typeface="Calibri" pitchFamily="34" charset="0"/>
                <a:ea typeface="Calibri" pitchFamily="34" charset="-122"/>
                <a:cs typeface="Calibri" pitchFamily="34" charset="-120"/>
              </a:rPr>
              <a:t>Presentazione di attività e documentazione davanti al Comitato</a:t>
            </a:r>
            <a:endParaRPr lang="en-US" sz="1100" dirty="0"/>
          </a:p>
        </p:txBody>
      </p:sp>
      <p:sp>
        <p:nvSpPr>
          <p:cNvPr id="14" name="Shape 12"/>
          <p:cNvSpPr/>
          <p:nvPr/>
        </p:nvSpPr>
        <p:spPr>
          <a:xfrm>
            <a:off x="548640" y="2587752"/>
            <a:ext cx="502920" cy="502920"/>
          </a:xfrm>
          <a:prstGeom prst="ellipse">
            <a:avLst/>
          </a:prstGeom>
          <a:solidFill>
            <a:srgbClr val="12355B"/>
          </a:solidFill>
          <a:ln w="12700">
            <a:solidFill>
              <a:srgbClr val="12355B"/>
            </a:solidFill>
            <a:prstDash val="solid"/>
          </a:ln>
        </p:spPr>
      </p:sp>
      <p:sp>
        <p:nvSpPr>
          <p:cNvPr id="15" name="Text 13"/>
          <p:cNvSpPr txBox="1"/>
          <p:nvPr/>
        </p:nvSpPr>
        <p:spPr>
          <a:xfrm>
            <a:off x="548640" y="2587752"/>
            <a:ext cx="5029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6" name="Shape 14"/>
          <p:cNvSpPr/>
          <p:nvPr/>
        </p:nvSpPr>
        <p:spPr>
          <a:xfrm>
            <a:off x="800100" y="3090672"/>
            <a:ext cx="0" cy="173736"/>
          </a:xfrm>
          <a:prstGeom prst="line">
            <a:avLst/>
          </a:prstGeom>
          <a:noFill/>
          <a:ln w="19050">
            <a:solidFill>
              <a:srgbClr val="2A6F97"/>
            </a:solidFill>
            <a:prstDash val="solid"/>
          </a:ln>
        </p:spPr>
      </p:sp>
      <p:sp>
        <p:nvSpPr>
          <p:cNvPr id="17" name="Text 15"/>
          <p:cNvSpPr txBox="1"/>
          <p:nvPr/>
        </p:nvSpPr>
        <p:spPr>
          <a:xfrm>
            <a:off x="1234440" y="2587752"/>
            <a:ext cx="2194560" cy="50292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Test finale</a:t>
            </a:r>
            <a:endParaRPr lang="en-US" sz="1400" dirty="0"/>
          </a:p>
        </p:txBody>
      </p:sp>
      <p:sp>
        <p:nvSpPr>
          <p:cNvPr id="18" name="Text 16"/>
          <p:cNvSpPr txBox="1"/>
          <p:nvPr/>
        </p:nvSpPr>
        <p:spPr>
          <a:xfrm>
            <a:off x="3429000" y="2587752"/>
            <a:ext cx="2286000" cy="502920"/>
          </a:xfrm>
          <a:prstGeom prst="rect">
            <a:avLst/>
          </a:prstGeom>
          <a:noFill/>
          <a:ln/>
        </p:spPr>
        <p:txBody>
          <a:bodyPr wrap="square" lIns="0" tIns="0" rIns="0" bIns="0" rtlCol="0" anchor="ctr"/>
          <a:lstStyle/>
          <a:p>
            <a:pPr indent="0" marL="0">
              <a:buNone/>
            </a:pPr>
            <a:r>
              <a:rPr lang="en-US" sz="1100" dirty="0">
                <a:solidFill>
                  <a:srgbClr val="1F2933"/>
                </a:solidFill>
                <a:latin typeface="Calibri" pitchFamily="34" charset="0"/>
                <a:ea typeface="Calibri" pitchFamily="34" charset="-122"/>
                <a:cs typeface="Calibri" pitchFamily="34" charset="-120"/>
              </a:rPr>
              <a:t>Discussione dell’istruttoria del tutor e della relazione del DS</a:t>
            </a:r>
            <a:endParaRPr lang="en-US" sz="1100" dirty="0"/>
          </a:p>
        </p:txBody>
      </p:sp>
      <p:sp>
        <p:nvSpPr>
          <p:cNvPr id="19" name="Shape 17"/>
          <p:cNvSpPr/>
          <p:nvPr/>
        </p:nvSpPr>
        <p:spPr>
          <a:xfrm>
            <a:off x="548640" y="3264408"/>
            <a:ext cx="502920" cy="502920"/>
          </a:xfrm>
          <a:prstGeom prst="ellipse">
            <a:avLst/>
          </a:prstGeom>
          <a:solidFill>
            <a:srgbClr val="12355B"/>
          </a:solidFill>
          <a:ln w="12700">
            <a:solidFill>
              <a:srgbClr val="12355B"/>
            </a:solidFill>
            <a:prstDash val="solid"/>
          </a:ln>
        </p:spPr>
      </p:sp>
      <p:sp>
        <p:nvSpPr>
          <p:cNvPr id="20" name="Text 18"/>
          <p:cNvSpPr txBox="1"/>
          <p:nvPr/>
        </p:nvSpPr>
        <p:spPr>
          <a:xfrm>
            <a:off x="548640" y="3264408"/>
            <a:ext cx="5029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21" name="Shape 19"/>
          <p:cNvSpPr/>
          <p:nvPr/>
        </p:nvSpPr>
        <p:spPr>
          <a:xfrm>
            <a:off x="800100" y="3767328"/>
            <a:ext cx="0" cy="173736"/>
          </a:xfrm>
          <a:prstGeom prst="line">
            <a:avLst/>
          </a:prstGeom>
          <a:noFill/>
          <a:ln w="19050">
            <a:solidFill>
              <a:srgbClr val="2A6F97"/>
            </a:solidFill>
            <a:prstDash val="solid"/>
          </a:ln>
        </p:spPr>
      </p:sp>
      <p:sp>
        <p:nvSpPr>
          <p:cNvPr id="22" name="Text 20"/>
          <p:cNvSpPr txBox="1"/>
          <p:nvPr/>
        </p:nvSpPr>
        <p:spPr>
          <a:xfrm>
            <a:off x="1234440" y="3264408"/>
            <a:ext cx="2194560" cy="50292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Parere del Comitato</a:t>
            </a:r>
            <a:endParaRPr lang="en-US" sz="1400" dirty="0"/>
          </a:p>
        </p:txBody>
      </p:sp>
      <p:sp>
        <p:nvSpPr>
          <p:cNvPr id="23" name="Text 21"/>
          <p:cNvSpPr txBox="1"/>
          <p:nvPr/>
        </p:nvSpPr>
        <p:spPr>
          <a:xfrm>
            <a:off x="3429000" y="3264408"/>
            <a:ext cx="2286000" cy="502920"/>
          </a:xfrm>
          <a:prstGeom prst="rect">
            <a:avLst/>
          </a:prstGeom>
          <a:noFill/>
          <a:ln/>
        </p:spPr>
        <p:txBody>
          <a:bodyPr wrap="square" lIns="0" tIns="0" rIns="0" bIns="0" rtlCol="0" anchor="ctr"/>
          <a:lstStyle/>
          <a:p>
            <a:pPr indent="0" marL="0">
              <a:buNone/>
            </a:pPr>
            <a:r>
              <a:rPr lang="en-US" sz="1100" dirty="0">
                <a:solidFill>
                  <a:srgbClr val="1F2933"/>
                </a:solidFill>
                <a:latin typeface="Calibri" pitchFamily="34" charset="0"/>
                <a:ea typeface="Calibri" pitchFamily="34" charset="-122"/>
                <a:cs typeface="Calibri" pitchFamily="34" charset="-120"/>
              </a:rPr>
              <a:t>Obbligatorio ma non vincolante</a:t>
            </a:r>
            <a:endParaRPr lang="en-US" sz="1100" dirty="0"/>
          </a:p>
        </p:txBody>
      </p:sp>
      <p:sp>
        <p:nvSpPr>
          <p:cNvPr id="24" name="Shape 22"/>
          <p:cNvSpPr/>
          <p:nvPr/>
        </p:nvSpPr>
        <p:spPr>
          <a:xfrm>
            <a:off x="548640" y="3941064"/>
            <a:ext cx="502920" cy="502920"/>
          </a:xfrm>
          <a:prstGeom prst="ellipse">
            <a:avLst/>
          </a:prstGeom>
          <a:solidFill>
            <a:srgbClr val="E07A1F"/>
          </a:solidFill>
          <a:ln w="12700">
            <a:solidFill>
              <a:srgbClr val="E07A1F"/>
            </a:solidFill>
            <a:prstDash val="solid"/>
          </a:ln>
        </p:spPr>
      </p:sp>
      <p:sp>
        <p:nvSpPr>
          <p:cNvPr id="25" name="Text 23"/>
          <p:cNvSpPr txBox="1"/>
          <p:nvPr/>
        </p:nvSpPr>
        <p:spPr>
          <a:xfrm>
            <a:off x="548640" y="3941064"/>
            <a:ext cx="5029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26" name="Text 24"/>
          <p:cNvSpPr txBox="1"/>
          <p:nvPr/>
        </p:nvSpPr>
        <p:spPr>
          <a:xfrm>
            <a:off x="1234440" y="3941064"/>
            <a:ext cx="2194560" cy="50292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Provvedimento del DS</a:t>
            </a:r>
            <a:endParaRPr lang="en-US" sz="1400" dirty="0"/>
          </a:p>
        </p:txBody>
      </p:sp>
      <p:sp>
        <p:nvSpPr>
          <p:cNvPr id="27" name="Text 25"/>
          <p:cNvSpPr txBox="1"/>
          <p:nvPr/>
        </p:nvSpPr>
        <p:spPr>
          <a:xfrm>
            <a:off x="3429000" y="3941064"/>
            <a:ext cx="2286000" cy="502920"/>
          </a:xfrm>
          <a:prstGeom prst="rect">
            <a:avLst/>
          </a:prstGeom>
          <a:noFill/>
          <a:ln/>
        </p:spPr>
        <p:txBody>
          <a:bodyPr wrap="square" lIns="0" tIns="0" rIns="0" bIns="0" rtlCol="0" anchor="ctr"/>
          <a:lstStyle/>
          <a:p>
            <a:pPr indent="0" marL="0">
              <a:buNone/>
            </a:pPr>
            <a:r>
              <a:rPr lang="en-US" sz="1100" dirty="0">
                <a:solidFill>
                  <a:srgbClr val="1F2933"/>
                </a:solidFill>
                <a:latin typeface="Calibri" pitchFamily="34" charset="0"/>
                <a:ea typeface="Calibri" pitchFamily="34" charset="-122"/>
                <a:cs typeface="Calibri" pitchFamily="34" charset="-120"/>
              </a:rPr>
              <a:t>Conferma in ruolo o ripetizione, entro il 31 agosto</a:t>
            </a:r>
            <a:endParaRPr lang="en-US" sz="1100" dirty="0"/>
          </a:p>
        </p:txBody>
      </p:sp>
      <p:sp>
        <p:nvSpPr>
          <p:cNvPr id="28" name="Shape 26"/>
          <p:cNvSpPr/>
          <p:nvPr/>
        </p:nvSpPr>
        <p:spPr>
          <a:xfrm>
            <a:off x="5989320" y="1234440"/>
            <a:ext cx="2697480" cy="3337560"/>
          </a:xfrm>
          <a:prstGeom prst="roundRect">
            <a:avLst>
              <a:gd name="adj" fmla="val 2712"/>
            </a:avLst>
          </a:prstGeom>
          <a:solidFill>
            <a:srgbClr val="EAF2F8"/>
          </a:solidFill>
          <a:ln w="12700">
            <a:solidFill>
              <a:srgbClr val="EAF2F8"/>
            </a:solidFill>
            <a:prstDash val="solid"/>
          </a:ln>
        </p:spPr>
      </p:sp>
      <p:pic>
        <p:nvPicPr>
          <p:cNvPr id="29" name="Image 0" descr="preencoded.png">    </p:cNvPr>
          <p:cNvPicPr>
            <a:picLocks noChangeAspect="1"/>
          </p:cNvPicPr>
          <p:nvPr/>
        </p:nvPicPr>
        <p:blipFill>
          <a:blip r:embed="rId1"/>
          <a:stretch>
            <a:fillRect/>
          </a:stretch>
        </p:blipFill>
        <p:spPr>
          <a:xfrm>
            <a:off x="6172200" y="1371600"/>
            <a:ext cx="365760" cy="365760"/>
          </a:xfrm>
          <a:prstGeom prst="rect">
            <a:avLst/>
          </a:prstGeom>
        </p:spPr>
      </p:pic>
      <p:sp>
        <p:nvSpPr>
          <p:cNvPr id="30" name="Text 27"/>
          <p:cNvSpPr txBox="1"/>
          <p:nvPr/>
        </p:nvSpPr>
        <p:spPr>
          <a:xfrm>
            <a:off x="6629400" y="1371600"/>
            <a:ext cx="1920240" cy="36576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Da ricordare</a:t>
            </a:r>
            <a:endParaRPr lang="en-US" sz="1400" dirty="0"/>
          </a:p>
        </p:txBody>
      </p:sp>
      <p:sp>
        <p:nvSpPr>
          <p:cNvPr id="31" name="Text 28"/>
          <p:cNvSpPr txBox="1"/>
          <p:nvPr/>
        </p:nvSpPr>
        <p:spPr>
          <a:xfrm>
            <a:off x="6172200" y="1874520"/>
            <a:ext cx="2377440" cy="2606040"/>
          </a:xfrm>
          <a:prstGeom prst="rect">
            <a:avLst/>
          </a:prstGeom>
          <a:noFill/>
          <a:ln/>
        </p:spPr>
        <p:txBody>
          <a:bodyPr wrap="square" lIns="0" tIns="0" rIns="0" bIns="0" rtlCol="0" anchor="t"/>
          <a:lstStyle/>
          <a:p>
            <a:pPr marL="342900" indent="-342900">
              <a:spcAft>
                <a:spcPts val="500"/>
              </a:spcAft>
              <a:buSzPct val="100000"/>
              <a:buChar char="•"/>
            </a:pPr>
            <a:r>
              <a:rPr lang="en-US" sz="1150" dirty="0">
                <a:solidFill>
                  <a:srgbClr val="1F2933"/>
                </a:solidFill>
                <a:latin typeface="Calibri" pitchFamily="34" charset="0"/>
                <a:ea typeface="Calibri" pitchFamily="34" charset="-122"/>
                <a:cs typeface="Calibri" pitchFamily="34" charset="-120"/>
              </a:rPr>
              <a:t>L’assenza non motivata non impedisce il parere</a:t>
            </a:r>
            <a:endParaRPr lang="en-US" sz="1150" dirty="0"/>
          </a:p>
          <a:p>
            <a:pPr marL="342900" indent="-342900">
              <a:spcAft>
                <a:spcPts val="500"/>
              </a:spcAft>
              <a:buSzPct val="100000"/>
              <a:buChar char="•"/>
            </a:pPr>
            <a:r>
              <a:rPr lang="en-US" sz="1150" dirty="0">
                <a:solidFill>
                  <a:srgbClr val="1F2933"/>
                </a:solidFill>
                <a:latin typeface="Calibri" pitchFamily="34" charset="0"/>
                <a:ea typeface="Calibri" pitchFamily="34" charset="-122"/>
                <a:cs typeface="Calibri" pitchFamily="34" charset="-120"/>
              </a:rPr>
              <a:t>Il colloquio si può rinviare una sola volta, per impedimenti non derogabili</a:t>
            </a:r>
            <a:endParaRPr lang="en-US" sz="1150" dirty="0"/>
          </a:p>
          <a:p>
            <a:pPr marL="342900" indent="-342900">
              <a:spcAft>
                <a:spcPts val="500"/>
              </a:spcAft>
              <a:buSzPct val="100000"/>
              <a:buChar char="•"/>
            </a:pPr>
            <a:r>
              <a:rPr lang="en-US" sz="1150" dirty="0">
                <a:solidFill>
                  <a:srgbClr val="1F2933"/>
                </a:solidFill>
                <a:latin typeface="Calibri" pitchFamily="34" charset="0"/>
                <a:ea typeface="Calibri" pitchFamily="34" charset="-122"/>
                <a:cs typeface="Calibri" pitchFamily="34" charset="-120"/>
              </a:rPr>
              <a:t>Il DS può discostarsi dal parere con atto motivato</a:t>
            </a:r>
            <a:endParaRPr lang="en-US" sz="1150" dirty="0"/>
          </a:p>
          <a:p>
            <a:pPr marL="342900" indent="-342900">
              <a:spcAft>
                <a:spcPts val="500"/>
              </a:spcAft>
              <a:buSzPct val="100000"/>
              <a:buChar char="•"/>
            </a:pPr>
            <a:r>
              <a:rPr lang="en-US" sz="1150" dirty="0">
                <a:solidFill>
                  <a:srgbClr val="1F2933"/>
                </a:solidFill>
                <a:latin typeface="Calibri" pitchFamily="34" charset="0"/>
                <a:ea typeface="Calibri" pitchFamily="34" charset="-122"/>
                <a:cs typeface="Calibri" pitchFamily="34" charset="-120"/>
              </a:rPr>
              <a:t>La documentazione entra nel fascicolo personale</a:t>
            </a:r>
            <a:endParaRPr lang="en-US" sz="1150" dirty="0"/>
          </a:p>
        </p:txBody>
      </p:sp>
      <p:sp>
        <p:nvSpPr>
          <p:cNvPr id="32" name="Text 29"/>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33" name="Text 30"/>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2355B"/>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59436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Il test finale</a:t>
            </a:r>
            <a:endParaRPr lang="en-US" sz="3000" dirty="0"/>
          </a:p>
        </p:txBody>
      </p:sp>
      <p:sp>
        <p:nvSpPr>
          <p:cNvPr id="3" name="Text 1"/>
          <p:cNvSpPr txBox="1"/>
          <p:nvPr/>
        </p:nvSpPr>
        <p:spPr>
          <a:xfrm>
            <a:off x="457200" y="896112"/>
            <a:ext cx="8229600" cy="320040"/>
          </a:xfrm>
          <a:prstGeom prst="rect">
            <a:avLst/>
          </a:prstGeom>
          <a:noFill/>
          <a:ln/>
        </p:spPr>
        <p:txBody>
          <a:bodyPr wrap="square" lIns="0" tIns="0" rIns="0" bIns="0" rtlCol="0" anchor="ctr"/>
          <a:lstStyle/>
          <a:p>
            <a:pPr indent="0" marL="0">
              <a:buNone/>
            </a:pPr>
            <a:r>
              <a:rPr lang="en-US" sz="1400" i="1" dirty="0">
                <a:solidFill>
                  <a:srgbClr val="E07A1F"/>
                </a:solidFill>
                <a:latin typeface="Calibri" pitchFamily="34" charset="0"/>
                <a:ea typeface="Calibri" pitchFamily="34" charset="-122"/>
                <a:cs typeface="Calibri" pitchFamily="34" charset="-120"/>
              </a:rPr>
              <a:t>La principale novità del DM 226/2022</a:t>
            </a:r>
            <a:endParaRPr lang="en-US" sz="1400" dirty="0"/>
          </a:p>
        </p:txBody>
      </p:sp>
      <p:sp>
        <p:nvSpPr>
          <p:cNvPr id="4" name="Text 2"/>
          <p:cNvSpPr txBox="1"/>
          <p:nvPr/>
        </p:nvSpPr>
        <p:spPr>
          <a:xfrm>
            <a:off x="457200" y="1371600"/>
            <a:ext cx="8229600" cy="685800"/>
          </a:xfrm>
          <a:prstGeom prst="rect">
            <a:avLst/>
          </a:prstGeom>
          <a:noFill/>
          <a:ln/>
        </p:spPr>
        <p:txBody>
          <a:bodyPr wrap="square" lIns="0" tIns="0" rIns="0" bIns="0" rtlCol="0" anchor="t"/>
          <a:lstStyle/>
          <a:p>
            <a:pPr indent="0" marL="0">
              <a:buNone/>
            </a:pPr>
            <a:r>
              <a:rPr lang="en-US" sz="1800" dirty="0">
                <a:solidFill>
                  <a:srgbClr val="FFFFFF"/>
                </a:solidFill>
                <a:latin typeface="Cambria" pitchFamily="34" charset="0"/>
                <a:ea typeface="Cambria" pitchFamily="34" charset="-122"/>
                <a:cs typeface="Cambria" pitchFamily="34" charset="-120"/>
              </a:rPr>
              <a:t>Accerta come le conoscenze teoriche, disciplinari e metodologiche si siano tradotte in competenze didattiche pratiche.</a:t>
            </a:r>
            <a:endParaRPr lang="en-US" sz="1800" dirty="0"/>
          </a:p>
        </p:txBody>
      </p:sp>
      <p:sp>
        <p:nvSpPr>
          <p:cNvPr id="5" name="Shape 3"/>
          <p:cNvSpPr/>
          <p:nvPr/>
        </p:nvSpPr>
        <p:spPr>
          <a:xfrm>
            <a:off x="457200" y="2331720"/>
            <a:ext cx="2606040" cy="1874520"/>
          </a:xfrm>
          <a:prstGeom prst="roundRect">
            <a:avLst>
              <a:gd name="adj" fmla="val 3902"/>
            </a:avLst>
          </a:prstGeom>
          <a:solidFill>
            <a:srgbClr val="FFFFFF"/>
          </a:solidFill>
          <a:ln w="12700">
            <a:solidFill>
              <a:srgbClr val="FFFFFF"/>
            </a:solidFill>
            <a:prstDash val="solid"/>
          </a:ln>
        </p:spPr>
      </p:sp>
      <p:sp>
        <p:nvSpPr>
          <p:cNvPr id="6" name="Shape 4"/>
          <p:cNvSpPr/>
          <p:nvPr/>
        </p:nvSpPr>
        <p:spPr>
          <a:xfrm>
            <a:off x="640080" y="2487168"/>
            <a:ext cx="548640" cy="548640"/>
          </a:xfrm>
          <a:prstGeom prst="ellipse">
            <a:avLst/>
          </a:prstGeom>
          <a:solidFill>
            <a:srgbClr val="2A6F97"/>
          </a:solidFill>
          <a:ln w="12700">
            <a:solidFill>
              <a:srgbClr val="2A6F97"/>
            </a:solidFill>
            <a:prstDash val="solid"/>
          </a:ln>
        </p:spPr>
      </p:sp>
      <p:pic>
        <p:nvPicPr>
          <p:cNvPr id="7" name="Image 0" descr="preencoded.png">    </p:cNvPr>
          <p:cNvPicPr>
            <a:picLocks noChangeAspect="1"/>
          </p:cNvPicPr>
          <p:nvPr/>
        </p:nvPicPr>
        <p:blipFill>
          <a:blip r:embed="rId1"/>
          <a:stretch>
            <a:fillRect/>
          </a:stretch>
        </p:blipFill>
        <p:spPr>
          <a:xfrm>
            <a:off x="777240" y="2624328"/>
            <a:ext cx="274320" cy="274320"/>
          </a:xfrm>
          <a:prstGeom prst="rect">
            <a:avLst/>
          </a:prstGeom>
        </p:spPr>
      </p:pic>
      <p:sp>
        <p:nvSpPr>
          <p:cNvPr id="8" name="Text 5"/>
          <p:cNvSpPr txBox="1"/>
          <p:nvPr/>
        </p:nvSpPr>
        <p:spPr>
          <a:xfrm>
            <a:off x="1325880" y="2487168"/>
            <a:ext cx="1645920" cy="5486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Su cosa si basa</a:t>
            </a:r>
            <a:endParaRPr lang="en-US" sz="1500" dirty="0"/>
          </a:p>
        </p:txBody>
      </p:sp>
      <p:sp>
        <p:nvSpPr>
          <p:cNvPr id="9" name="Text 6"/>
          <p:cNvSpPr txBox="1"/>
          <p:nvPr/>
        </p:nvSpPr>
        <p:spPr>
          <a:xfrm>
            <a:off x="640080" y="3200400"/>
            <a:ext cx="2240280" cy="123444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Istruttoria del tutor e relazione del Dirigente, dopo le osservazioni svolte durante l’anno</a:t>
            </a:r>
            <a:endParaRPr lang="en-US" sz="1250" dirty="0"/>
          </a:p>
        </p:txBody>
      </p:sp>
      <p:sp>
        <p:nvSpPr>
          <p:cNvPr id="10" name="Shape 7"/>
          <p:cNvSpPr/>
          <p:nvPr/>
        </p:nvSpPr>
        <p:spPr>
          <a:xfrm>
            <a:off x="3246120" y="2331720"/>
            <a:ext cx="2606040" cy="1874520"/>
          </a:xfrm>
          <a:prstGeom prst="roundRect">
            <a:avLst>
              <a:gd name="adj" fmla="val 3902"/>
            </a:avLst>
          </a:prstGeom>
          <a:solidFill>
            <a:srgbClr val="FFFFFF"/>
          </a:solidFill>
          <a:ln w="12700">
            <a:solidFill>
              <a:srgbClr val="FFFFFF"/>
            </a:solidFill>
            <a:prstDash val="solid"/>
          </a:ln>
        </p:spPr>
      </p:sp>
      <p:sp>
        <p:nvSpPr>
          <p:cNvPr id="11" name="Shape 8"/>
          <p:cNvSpPr/>
          <p:nvPr/>
        </p:nvSpPr>
        <p:spPr>
          <a:xfrm>
            <a:off x="3429000" y="2487168"/>
            <a:ext cx="548640" cy="548640"/>
          </a:xfrm>
          <a:prstGeom prst="ellipse">
            <a:avLst/>
          </a:prstGeom>
          <a:solidFill>
            <a:srgbClr val="2A6F97"/>
          </a:solidFill>
          <a:ln w="12700">
            <a:solidFill>
              <a:srgbClr val="2A6F97"/>
            </a:solidFill>
            <a:prstDash val="solid"/>
          </a:ln>
        </p:spPr>
      </p:sp>
      <p:pic>
        <p:nvPicPr>
          <p:cNvPr id="12" name="Image 1" descr="preencoded.png">    </p:cNvPr>
          <p:cNvPicPr>
            <a:picLocks noChangeAspect="1"/>
          </p:cNvPicPr>
          <p:nvPr/>
        </p:nvPicPr>
        <p:blipFill>
          <a:blip r:embed="rId2"/>
          <a:stretch>
            <a:fillRect/>
          </a:stretch>
        </p:blipFill>
        <p:spPr>
          <a:xfrm>
            <a:off x="3566160" y="2624328"/>
            <a:ext cx="274320" cy="274320"/>
          </a:xfrm>
          <a:prstGeom prst="rect">
            <a:avLst/>
          </a:prstGeom>
        </p:spPr>
      </p:pic>
      <p:sp>
        <p:nvSpPr>
          <p:cNvPr id="13" name="Text 9"/>
          <p:cNvSpPr txBox="1"/>
          <p:nvPr/>
        </p:nvSpPr>
        <p:spPr>
          <a:xfrm>
            <a:off x="4114800" y="2487168"/>
            <a:ext cx="1645920" cy="5486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Allegato A</a:t>
            </a:r>
            <a:endParaRPr lang="en-US" sz="1500" dirty="0"/>
          </a:p>
        </p:txBody>
      </p:sp>
      <p:sp>
        <p:nvSpPr>
          <p:cNvPr id="14" name="Text 10"/>
          <p:cNvSpPr txBox="1"/>
          <p:nvPr/>
        </p:nvSpPr>
        <p:spPr>
          <a:xfrm>
            <a:off x="3429000" y="3200400"/>
            <a:ext cx="2240280" cy="123444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Indicatori e descrittori per strutturare le osservazioni di tutor e Dirigente</a:t>
            </a:r>
            <a:endParaRPr lang="en-US" sz="1250" dirty="0"/>
          </a:p>
        </p:txBody>
      </p:sp>
      <p:sp>
        <p:nvSpPr>
          <p:cNvPr id="15" name="Shape 11"/>
          <p:cNvSpPr/>
          <p:nvPr/>
        </p:nvSpPr>
        <p:spPr>
          <a:xfrm>
            <a:off x="6035040" y="2331720"/>
            <a:ext cx="2606040" cy="1874520"/>
          </a:xfrm>
          <a:prstGeom prst="roundRect">
            <a:avLst>
              <a:gd name="adj" fmla="val 3902"/>
            </a:avLst>
          </a:prstGeom>
          <a:solidFill>
            <a:srgbClr val="FFFFFF"/>
          </a:solidFill>
          <a:ln w="12700">
            <a:solidFill>
              <a:srgbClr val="FFFFFF"/>
            </a:solidFill>
            <a:prstDash val="solid"/>
          </a:ln>
        </p:spPr>
      </p:sp>
      <p:sp>
        <p:nvSpPr>
          <p:cNvPr id="16" name="Shape 12"/>
          <p:cNvSpPr/>
          <p:nvPr/>
        </p:nvSpPr>
        <p:spPr>
          <a:xfrm>
            <a:off x="6217920" y="2487168"/>
            <a:ext cx="548640" cy="548640"/>
          </a:xfrm>
          <a:prstGeom prst="ellipse">
            <a:avLst/>
          </a:prstGeom>
          <a:solidFill>
            <a:srgbClr val="C0392B"/>
          </a:solidFill>
          <a:ln w="12700">
            <a:solidFill>
              <a:srgbClr val="C0392B"/>
            </a:solidFill>
            <a:prstDash val="solid"/>
          </a:ln>
        </p:spPr>
      </p:sp>
      <p:pic>
        <p:nvPicPr>
          <p:cNvPr id="17" name="Image 2" descr="preencoded.png">    </p:cNvPr>
          <p:cNvPicPr>
            <a:picLocks noChangeAspect="1"/>
          </p:cNvPicPr>
          <p:nvPr/>
        </p:nvPicPr>
        <p:blipFill>
          <a:blip r:embed="rId3"/>
          <a:stretch>
            <a:fillRect/>
          </a:stretch>
        </p:blipFill>
        <p:spPr>
          <a:xfrm>
            <a:off x="6355080" y="2624328"/>
            <a:ext cx="274320" cy="274320"/>
          </a:xfrm>
          <a:prstGeom prst="rect">
            <a:avLst/>
          </a:prstGeom>
        </p:spPr>
      </p:pic>
      <p:sp>
        <p:nvSpPr>
          <p:cNvPr id="18" name="Text 13"/>
          <p:cNvSpPr txBox="1"/>
          <p:nvPr/>
        </p:nvSpPr>
        <p:spPr>
          <a:xfrm>
            <a:off x="6903720" y="2487168"/>
            <a:ext cx="1645920" cy="5486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Se non superato</a:t>
            </a:r>
            <a:endParaRPr lang="en-US" sz="1500" dirty="0"/>
          </a:p>
        </p:txBody>
      </p:sp>
      <p:sp>
        <p:nvSpPr>
          <p:cNvPr id="19" name="Text 14"/>
          <p:cNvSpPr txBox="1"/>
          <p:nvPr/>
        </p:nvSpPr>
        <p:spPr>
          <a:xfrm>
            <a:off x="6217920" y="3200400"/>
            <a:ext cx="2240280" cy="123444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Il percorso non è superato, indipendentemente dal parere del Comitato</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Gli esiti possibili</a:t>
            </a:r>
            <a:endParaRPr lang="en-US" sz="3000" dirty="0"/>
          </a:p>
        </p:txBody>
      </p:sp>
      <p:sp>
        <p:nvSpPr>
          <p:cNvPr id="3" name="Shape 1"/>
          <p:cNvSpPr/>
          <p:nvPr/>
        </p:nvSpPr>
        <p:spPr>
          <a:xfrm>
            <a:off x="457200" y="1280160"/>
            <a:ext cx="3977640" cy="2743200"/>
          </a:xfrm>
          <a:prstGeom prst="roundRect">
            <a:avLst>
              <a:gd name="adj" fmla="val 2667"/>
            </a:avLst>
          </a:prstGeom>
          <a:solidFill>
            <a:srgbClr val="E8F5EE"/>
          </a:solidFill>
          <a:ln w="12700">
            <a:solidFill>
              <a:srgbClr val="E8F5EE"/>
            </a:solidFill>
            <a:prstDash val="solid"/>
          </a:ln>
        </p:spPr>
      </p:sp>
      <p:sp>
        <p:nvSpPr>
          <p:cNvPr id="4" name="Shape 2"/>
          <p:cNvSpPr/>
          <p:nvPr/>
        </p:nvSpPr>
        <p:spPr>
          <a:xfrm>
            <a:off x="685800" y="1463040"/>
            <a:ext cx="640080" cy="640080"/>
          </a:xfrm>
          <a:prstGeom prst="ellipse">
            <a:avLst/>
          </a:prstGeom>
          <a:solidFill>
            <a:srgbClr val="2E8B57"/>
          </a:solidFill>
          <a:ln w="12700">
            <a:solidFill>
              <a:srgbClr val="2E8B57"/>
            </a:solidFill>
            <a:prstDash val="solid"/>
          </a:ln>
        </p:spPr>
      </p:sp>
      <p:pic>
        <p:nvPicPr>
          <p:cNvPr id="5" name="Image 0" descr="preencoded.png">    </p:cNvPr>
          <p:cNvPicPr>
            <a:picLocks noChangeAspect="1"/>
          </p:cNvPicPr>
          <p:nvPr/>
        </p:nvPicPr>
        <p:blipFill>
          <a:blip r:embed="rId1"/>
          <a:stretch>
            <a:fillRect/>
          </a:stretch>
        </p:blipFill>
        <p:spPr>
          <a:xfrm>
            <a:off x="845820" y="1623060"/>
            <a:ext cx="320040" cy="320040"/>
          </a:xfrm>
          <a:prstGeom prst="rect">
            <a:avLst/>
          </a:prstGeom>
        </p:spPr>
      </p:pic>
      <p:sp>
        <p:nvSpPr>
          <p:cNvPr id="6" name="Text 3"/>
          <p:cNvSpPr txBox="1"/>
          <p:nvPr/>
        </p:nvSpPr>
        <p:spPr>
          <a:xfrm>
            <a:off x="1463040" y="1508760"/>
            <a:ext cx="2834640" cy="548640"/>
          </a:xfrm>
          <a:prstGeom prst="rect">
            <a:avLst/>
          </a:prstGeom>
          <a:noFill/>
          <a:ln/>
        </p:spPr>
        <p:txBody>
          <a:bodyPr wrap="square" lIns="0" tIns="0" rIns="0" bIns="0" rtlCol="0" anchor="ctr"/>
          <a:lstStyle/>
          <a:p>
            <a:pPr indent="0" marL="0">
              <a:buNone/>
            </a:pPr>
            <a:r>
              <a:rPr lang="en-US" sz="1800" b="1" dirty="0">
                <a:solidFill>
                  <a:srgbClr val="2E8B57"/>
                </a:solidFill>
                <a:latin typeface="Cambria" pitchFamily="34" charset="0"/>
                <a:ea typeface="Cambria" pitchFamily="34" charset="-122"/>
                <a:cs typeface="Cambria" pitchFamily="34" charset="-120"/>
              </a:rPr>
              <a:t>Esito positivo</a:t>
            </a:r>
            <a:endParaRPr lang="en-US" sz="1800" dirty="0"/>
          </a:p>
        </p:txBody>
      </p:sp>
      <p:sp>
        <p:nvSpPr>
          <p:cNvPr id="7" name="Text 4"/>
          <p:cNvSpPr txBox="1"/>
          <p:nvPr/>
        </p:nvSpPr>
        <p:spPr>
          <a:xfrm>
            <a:off x="685800" y="2286000"/>
            <a:ext cx="3566160" cy="1188720"/>
          </a:xfrm>
          <a:prstGeom prst="rect">
            <a:avLst/>
          </a:prstGeom>
          <a:noFill/>
          <a:ln/>
        </p:spPr>
        <p:txBody>
          <a:bodyPr wrap="square" lIns="0" tIns="0" rIns="0" bIns="0" rtlCol="0" anchor="t"/>
          <a:lstStyle/>
          <a:p>
            <a:pPr indent="0" marL="0">
              <a:buNone/>
            </a:pPr>
            <a:r>
              <a:rPr lang="en-US" sz="1400" dirty="0">
                <a:solidFill>
                  <a:srgbClr val="1F2933"/>
                </a:solidFill>
                <a:latin typeface="Calibri" pitchFamily="34" charset="0"/>
                <a:ea typeface="Calibri" pitchFamily="34" charset="-122"/>
                <a:cs typeface="Calibri" pitchFamily="34" charset="-120"/>
              </a:rPr>
              <a:t>Test superato e valutazione positiva: il Dirigente emette provvedimento motivato di conferma in ruolo.</a:t>
            </a:r>
            <a:endParaRPr lang="en-US" sz="1400" dirty="0"/>
          </a:p>
        </p:txBody>
      </p:sp>
      <p:sp>
        <p:nvSpPr>
          <p:cNvPr id="8" name="Shape 5"/>
          <p:cNvSpPr/>
          <p:nvPr/>
        </p:nvSpPr>
        <p:spPr>
          <a:xfrm>
            <a:off x="4709160" y="1280160"/>
            <a:ext cx="3977640" cy="2743200"/>
          </a:xfrm>
          <a:prstGeom prst="roundRect">
            <a:avLst>
              <a:gd name="adj" fmla="val 2667"/>
            </a:avLst>
          </a:prstGeom>
          <a:solidFill>
            <a:srgbClr val="FBEAE8"/>
          </a:solidFill>
          <a:ln w="12700">
            <a:solidFill>
              <a:srgbClr val="FBEAE8"/>
            </a:solidFill>
            <a:prstDash val="solid"/>
          </a:ln>
        </p:spPr>
      </p:sp>
      <p:sp>
        <p:nvSpPr>
          <p:cNvPr id="9" name="Shape 6"/>
          <p:cNvSpPr/>
          <p:nvPr/>
        </p:nvSpPr>
        <p:spPr>
          <a:xfrm>
            <a:off x="4937760" y="1463040"/>
            <a:ext cx="640080" cy="640080"/>
          </a:xfrm>
          <a:prstGeom prst="ellipse">
            <a:avLst/>
          </a:prstGeom>
          <a:solidFill>
            <a:srgbClr val="C0392B"/>
          </a:solidFill>
          <a:ln w="12700">
            <a:solidFill>
              <a:srgbClr val="C0392B"/>
            </a:solidFill>
            <a:prstDash val="solid"/>
          </a:ln>
        </p:spPr>
      </p:sp>
      <p:pic>
        <p:nvPicPr>
          <p:cNvPr id="10" name="Image 1" descr="preencoded.png">    </p:cNvPr>
          <p:cNvPicPr>
            <a:picLocks noChangeAspect="1"/>
          </p:cNvPicPr>
          <p:nvPr/>
        </p:nvPicPr>
        <p:blipFill>
          <a:blip r:embed="rId2"/>
          <a:stretch>
            <a:fillRect/>
          </a:stretch>
        </p:blipFill>
        <p:spPr>
          <a:xfrm>
            <a:off x="5097780" y="1623060"/>
            <a:ext cx="320040" cy="320040"/>
          </a:xfrm>
          <a:prstGeom prst="rect">
            <a:avLst/>
          </a:prstGeom>
        </p:spPr>
      </p:pic>
      <p:sp>
        <p:nvSpPr>
          <p:cNvPr id="11" name="Text 7"/>
          <p:cNvSpPr txBox="1"/>
          <p:nvPr/>
        </p:nvSpPr>
        <p:spPr>
          <a:xfrm>
            <a:off x="5715000" y="1508760"/>
            <a:ext cx="2834640" cy="548640"/>
          </a:xfrm>
          <a:prstGeom prst="rect">
            <a:avLst/>
          </a:prstGeom>
          <a:noFill/>
          <a:ln/>
        </p:spPr>
        <p:txBody>
          <a:bodyPr wrap="square" lIns="0" tIns="0" rIns="0" bIns="0" rtlCol="0" anchor="ctr"/>
          <a:lstStyle/>
          <a:p>
            <a:pPr indent="0" marL="0">
              <a:buNone/>
            </a:pPr>
            <a:r>
              <a:rPr lang="en-US" sz="1800" b="1" dirty="0">
                <a:solidFill>
                  <a:srgbClr val="C0392B"/>
                </a:solidFill>
                <a:latin typeface="Cambria" pitchFamily="34" charset="0"/>
                <a:ea typeface="Cambria" pitchFamily="34" charset="-122"/>
                <a:cs typeface="Cambria" pitchFamily="34" charset="-120"/>
              </a:rPr>
              <a:t>Esito negativo</a:t>
            </a:r>
            <a:endParaRPr lang="en-US" sz="1800" dirty="0"/>
          </a:p>
        </p:txBody>
      </p:sp>
      <p:sp>
        <p:nvSpPr>
          <p:cNvPr id="12" name="Text 8"/>
          <p:cNvSpPr txBox="1"/>
          <p:nvPr/>
        </p:nvSpPr>
        <p:spPr>
          <a:xfrm>
            <a:off x="4937760" y="2286000"/>
            <a:ext cx="3611880" cy="164592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Provvedimento di ripetizione con criticità e forme di supporto</a:t>
            </a:r>
            <a:endParaRPr lang="en-US" sz="1300" dirty="0"/>
          </a:p>
          <a:p>
            <a:pPr marL="342900" indent="-3429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Ripetizione consentita una sola volta (L. 107/2015, c. 119)</a:t>
            </a:r>
            <a:endParaRPr lang="en-US" sz="1300" dirty="0"/>
          </a:p>
          <a:p>
            <a:pPr marL="342900" indent="-3429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Verifica obbligatoria di un dirigente tecnico</a:t>
            </a:r>
            <a:endParaRPr lang="en-US" sz="1300" dirty="0"/>
          </a:p>
          <a:p>
            <a:pPr marL="342900" indent="-3429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Al termine: conferma o non conferma in ruolo</a:t>
            </a:r>
            <a:endParaRPr lang="en-US" sz="1300" dirty="0"/>
          </a:p>
        </p:txBody>
      </p:sp>
      <p:sp>
        <p:nvSpPr>
          <p:cNvPr id="13" name="Text 9"/>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14" name="Text 10"/>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Rinvio del percorso</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Il periodo di prova è rinviabile in casi specifici</a:t>
            </a:r>
            <a:endParaRPr lang="en-US" sz="1400" dirty="0"/>
          </a:p>
        </p:txBody>
      </p:sp>
      <p:sp>
        <p:nvSpPr>
          <p:cNvPr id="4" name="Shape 2"/>
          <p:cNvSpPr/>
          <p:nvPr/>
        </p:nvSpPr>
        <p:spPr>
          <a:xfrm>
            <a:off x="457200" y="1417320"/>
            <a:ext cx="2606040" cy="2103120"/>
          </a:xfrm>
          <a:prstGeom prst="roundRect">
            <a:avLst>
              <a:gd name="adj" fmla="val 3478"/>
            </a:avLst>
          </a:prstGeom>
          <a:solidFill>
            <a:srgbClr val="EAF2F8"/>
          </a:solidFill>
          <a:ln w="12700">
            <a:solidFill>
              <a:srgbClr val="EAF2F8"/>
            </a:solidFill>
            <a:prstDash val="solid"/>
          </a:ln>
        </p:spPr>
      </p:sp>
      <p:sp>
        <p:nvSpPr>
          <p:cNvPr id="5" name="Shape 3"/>
          <p:cNvSpPr/>
          <p:nvPr/>
        </p:nvSpPr>
        <p:spPr>
          <a:xfrm>
            <a:off x="1440180" y="1600200"/>
            <a:ext cx="640080" cy="640080"/>
          </a:xfrm>
          <a:prstGeom prst="ellipse">
            <a:avLst/>
          </a:prstGeom>
          <a:solidFill>
            <a:srgbClr val="2A6F97"/>
          </a:solidFill>
          <a:ln w="12700">
            <a:solidFill>
              <a:srgbClr val="2A6F97"/>
            </a:solidFill>
            <a:prstDash val="solid"/>
          </a:ln>
        </p:spPr>
      </p:sp>
      <p:pic>
        <p:nvPicPr>
          <p:cNvPr id="6" name="Image 0" descr="preencoded.png">    </p:cNvPr>
          <p:cNvPicPr>
            <a:picLocks noChangeAspect="1"/>
          </p:cNvPicPr>
          <p:nvPr/>
        </p:nvPicPr>
        <p:blipFill>
          <a:blip r:embed="rId1"/>
          <a:stretch>
            <a:fillRect/>
          </a:stretch>
        </p:blipFill>
        <p:spPr>
          <a:xfrm>
            <a:off x="1600200" y="1760220"/>
            <a:ext cx="320040" cy="320040"/>
          </a:xfrm>
          <a:prstGeom prst="rect">
            <a:avLst/>
          </a:prstGeom>
        </p:spPr>
      </p:pic>
      <p:sp>
        <p:nvSpPr>
          <p:cNvPr id="7" name="Text 4"/>
          <p:cNvSpPr txBox="1"/>
          <p:nvPr/>
        </p:nvSpPr>
        <p:spPr>
          <a:xfrm>
            <a:off x="594360" y="2331720"/>
            <a:ext cx="2331720" cy="502920"/>
          </a:xfrm>
          <a:prstGeom prst="rect">
            <a:avLst/>
          </a:prstGeom>
          <a:noFill/>
          <a:ln/>
        </p:spPr>
        <p:txBody>
          <a:bodyPr wrap="square" lIns="0" tIns="0" rIns="0" bIns="0" rtlCol="0" anchor="ctr"/>
          <a:lstStyle/>
          <a:p>
            <a:pPr algn="ctr" indent="0" marL="0">
              <a:buNone/>
            </a:pPr>
            <a:r>
              <a:rPr lang="en-US" sz="1400" b="1" dirty="0">
                <a:solidFill>
                  <a:srgbClr val="12355B"/>
                </a:solidFill>
                <a:latin typeface="Cambria" pitchFamily="34" charset="0"/>
                <a:ea typeface="Cambria" pitchFamily="34" charset="-122"/>
                <a:cs typeface="Cambria" pitchFamily="34" charset="-120"/>
              </a:rPr>
              <a:t>Assegno di ricerca o dottorato</a:t>
            </a:r>
            <a:endParaRPr lang="en-US" sz="1400" dirty="0"/>
          </a:p>
        </p:txBody>
      </p:sp>
      <p:sp>
        <p:nvSpPr>
          <p:cNvPr id="8" name="Text 5"/>
          <p:cNvSpPr txBox="1"/>
          <p:nvPr/>
        </p:nvSpPr>
        <p:spPr>
          <a:xfrm>
            <a:off x="640080" y="2834640"/>
            <a:ext cx="2240280" cy="640080"/>
          </a:xfrm>
          <a:prstGeom prst="rect">
            <a:avLst/>
          </a:prstGeom>
          <a:noFill/>
          <a:ln/>
        </p:spPr>
        <p:txBody>
          <a:bodyPr wrap="square" lIns="0" tIns="0" rIns="0" bIns="0" rtlCol="0" anchor="t"/>
          <a:lstStyle/>
          <a:p>
            <a:pPr algn="ctr" indent="0" marL="0">
              <a:buNone/>
            </a:pPr>
            <a:r>
              <a:rPr lang="en-US" sz="1150" dirty="0">
                <a:solidFill>
                  <a:srgbClr val="1F2933"/>
                </a:solidFill>
                <a:latin typeface="Calibri" pitchFamily="34" charset="0"/>
                <a:ea typeface="Calibri" pitchFamily="34" charset="-122"/>
                <a:cs typeface="Calibri" pitchFamily="34" charset="-120"/>
              </a:rPr>
              <a:t>Rinvio al primo anno scolastico utile dopo la fine dell’impegno</a:t>
            </a:r>
            <a:endParaRPr lang="en-US" sz="1150" dirty="0"/>
          </a:p>
        </p:txBody>
      </p:sp>
      <p:sp>
        <p:nvSpPr>
          <p:cNvPr id="9" name="Shape 6"/>
          <p:cNvSpPr/>
          <p:nvPr/>
        </p:nvSpPr>
        <p:spPr>
          <a:xfrm>
            <a:off x="3246120" y="1417320"/>
            <a:ext cx="2606040" cy="2103120"/>
          </a:xfrm>
          <a:prstGeom prst="roundRect">
            <a:avLst>
              <a:gd name="adj" fmla="val 3478"/>
            </a:avLst>
          </a:prstGeom>
          <a:solidFill>
            <a:srgbClr val="EAF2F8"/>
          </a:solidFill>
          <a:ln w="12700">
            <a:solidFill>
              <a:srgbClr val="EAF2F8"/>
            </a:solidFill>
            <a:prstDash val="solid"/>
          </a:ln>
        </p:spPr>
      </p:sp>
      <p:sp>
        <p:nvSpPr>
          <p:cNvPr id="10" name="Shape 7"/>
          <p:cNvSpPr/>
          <p:nvPr/>
        </p:nvSpPr>
        <p:spPr>
          <a:xfrm>
            <a:off x="4229100" y="1600200"/>
            <a:ext cx="640080" cy="640080"/>
          </a:xfrm>
          <a:prstGeom prst="ellipse">
            <a:avLst/>
          </a:prstGeom>
          <a:solidFill>
            <a:srgbClr val="2A6F97"/>
          </a:solidFill>
          <a:ln w="12700">
            <a:solidFill>
              <a:srgbClr val="2A6F97"/>
            </a:solidFill>
            <a:prstDash val="solid"/>
          </a:ln>
        </p:spPr>
      </p:sp>
      <p:pic>
        <p:nvPicPr>
          <p:cNvPr id="11" name="Image 1" descr="preencoded.png">    </p:cNvPr>
          <p:cNvPicPr>
            <a:picLocks noChangeAspect="1"/>
          </p:cNvPicPr>
          <p:nvPr/>
        </p:nvPicPr>
        <p:blipFill>
          <a:blip r:embed="rId2"/>
          <a:stretch>
            <a:fillRect/>
          </a:stretch>
        </p:blipFill>
        <p:spPr>
          <a:xfrm>
            <a:off x="4389120" y="1760220"/>
            <a:ext cx="320040" cy="320040"/>
          </a:xfrm>
          <a:prstGeom prst="rect">
            <a:avLst/>
          </a:prstGeom>
        </p:spPr>
      </p:pic>
      <p:sp>
        <p:nvSpPr>
          <p:cNvPr id="12" name="Text 8"/>
          <p:cNvSpPr txBox="1"/>
          <p:nvPr/>
        </p:nvSpPr>
        <p:spPr>
          <a:xfrm>
            <a:off x="3383280" y="2331720"/>
            <a:ext cx="2331720" cy="502920"/>
          </a:xfrm>
          <a:prstGeom prst="rect">
            <a:avLst/>
          </a:prstGeom>
          <a:noFill/>
          <a:ln/>
        </p:spPr>
        <p:txBody>
          <a:bodyPr wrap="square" lIns="0" tIns="0" rIns="0" bIns="0" rtlCol="0" anchor="ctr"/>
          <a:lstStyle/>
          <a:p>
            <a:pPr algn="ctr" indent="0" marL="0">
              <a:buNone/>
            </a:pPr>
            <a:r>
              <a:rPr lang="en-US" sz="1400" b="1" dirty="0">
                <a:solidFill>
                  <a:srgbClr val="12355B"/>
                </a:solidFill>
                <a:latin typeface="Cambria" pitchFamily="34" charset="0"/>
                <a:ea typeface="Cambria" pitchFamily="34" charset="-122"/>
                <a:cs typeface="Cambria" pitchFamily="34" charset="-120"/>
              </a:rPr>
              <a:t>Maternità e congedi parentali</a:t>
            </a:r>
            <a:endParaRPr lang="en-US" sz="1400" dirty="0"/>
          </a:p>
        </p:txBody>
      </p:sp>
      <p:sp>
        <p:nvSpPr>
          <p:cNvPr id="13" name="Text 9"/>
          <p:cNvSpPr txBox="1"/>
          <p:nvPr/>
        </p:nvSpPr>
        <p:spPr>
          <a:xfrm>
            <a:off x="3429000" y="2834640"/>
            <a:ext cx="2240280" cy="640080"/>
          </a:xfrm>
          <a:prstGeom prst="rect">
            <a:avLst/>
          </a:prstGeom>
          <a:noFill/>
          <a:ln/>
        </p:spPr>
        <p:txBody>
          <a:bodyPr wrap="square" lIns="0" tIns="0" rIns="0" bIns="0" rtlCol="0" anchor="t"/>
          <a:lstStyle/>
          <a:p>
            <a:pPr algn="ctr" indent="0" marL="0">
              <a:buNone/>
            </a:pPr>
            <a:r>
              <a:rPr lang="en-US" sz="1150" dirty="0">
                <a:solidFill>
                  <a:srgbClr val="1F2933"/>
                </a:solidFill>
                <a:latin typeface="Calibri" pitchFamily="34" charset="0"/>
                <a:ea typeface="Calibri" pitchFamily="34" charset="-122"/>
                <a:cs typeface="Calibri" pitchFamily="34" charset="-120"/>
              </a:rPr>
              <a:t>Congedo di maternità, congedo parentale e altri casi previsti dalla normativa</a:t>
            </a:r>
            <a:endParaRPr lang="en-US" sz="1150" dirty="0"/>
          </a:p>
        </p:txBody>
      </p:sp>
      <p:sp>
        <p:nvSpPr>
          <p:cNvPr id="14" name="Shape 10"/>
          <p:cNvSpPr/>
          <p:nvPr/>
        </p:nvSpPr>
        <p:spPr>
          <a:xfrm>
            <a:off x="6035040" y="1417320"/>
            <a:ext cx="2606040" cy="2103120"/>
          </a:xfrm>
          <a:prstGeom prst="roundRect">
            <a:avLst>
              <a:gd name="adj" fmla="val 3478"/>
            </a:avLst>
          </a:prstGeom>
          <a:solidFill>
            <a:srgbClr val="EAF2F8"/>
          </a:solidFill>
          <a:ln w="12700">
            <a:solidFill>
              <a:srgbClr val="EAF2F8"/>
            </a:solidFill>
            <a:prstDash val="solid"/>
          </a:ln>
        </p:spPr>
      </p:sp>
      <p:sp>
        <p:nvSpPr>
          <p:cNvPr id="15" name="Shape 11"/>
          <p:cNvSpPr/>
          <p:nvPr/>
        </p:nvSpPr>
        <p:spPr>
          <a:xfrm>
            <a:off x="7018020" y="1600200"/>
            <a:ext cx="640080" cy="640080"/>
          </a:xfrm>
          <a:prstGeom prst="ellipse">
            <a:avLst/>
          </a:prstGeom>
          <a:solidFill>
            <a:srgbClr val="2A6F97"/>
          </a:solidFill>
          <a:ln w="12700">
            <a:solidFill>
              <a:srgbClr val="2A6F97"/>
            </a:solidFill>
            <a:prstDash val="solid"/>
          </a:ln>
        </p:spPr>
      </p:sp>
      <p:pic>
        <p:nvPicPr>
          <p:cNvPr id="16" name="Image 2" descr="preencoded.png">    </p:cNvPr>
          <p:cNvPicPr>
            <a:picLocks noChangeAspect="1"/>
          </p:cNvPicPr>
          <p:nvPr/>
        </p:nvPicPr>
        <p:blipFill>
          <a:blip r:embed="rId3"/>
          <a:stretch>
            <a:fillRect/>
          </a:stretch>
        </p:blipFill>
        <p:spPr>
          <a:xfrm>
            <a:off x="7178040" y="1760220"/>
            <a:ext cx="320040" cy="320040"/>
          </a:xfrm>
          <a:prstGeom prst="rect">
            <a:avLst/>
          </a:prstGeom>
        </p:spPr>
      </p:pic>
      <p:sp>
        <p:nvSpPr>
          <p:cNvPr id="17" name="Text 12"/>
          <p:cNvSpPr txBox="1"/>
          <p:nvPr/>
        </p:nvSpPr>
        <p:spPr>
          <a:xfrm>
            <a:off x="6172200" y="2331720"/>
            <a:ext cx="2331720" cy="502920"/>
          </a:xfrm>
          <a:prstGeom prst="rect">
            <a:avLst/>
          </a:prstGeom>
          <a:noFill/>
          <a:ln/>
        </p:spPr>
        <p:txBody>
          <a:bodyPr wrap="square" lIns="0" tIns="0" rIns="0" bIns="0" rtlCol="0" anchor="ctr"/>
          <a:lstStyle/>
          <a:p>
            <a:pPr algn="ctr" indent="0" marL="0">
              <a:buNone/>
            </a:pPr>
            <a:r>
              <a:rPr lang="en-US" sz="1400" b="1" dirty="0">
                <a:solidFill>
                  <a:srgbClr val="12355B"/>
                </a:solidFill>
                <a:latin typeface="Cambria" pitchFamily="34" charset="0"/>
                <a:ea typeface="Cambria" pitchFamily="34" charset="-122"/>
                <a:cs typeface="Cambria" pitchFamily="34" charset="-120"/>
              </a:rPr>
              <a:t>Aspettative</a:t>
            </a:r>
            <a:endParaRPr lang="en-US" sz="1400" dirty="0"/>
          </a:p>
        </p:txBody>
      </p:sp>
      <p:sp>
        <p:nvSpPr>
          <p:cNvPr id="18" name="Text 13"/>
          <p:cNvSpPr txBox="1"/>
          <p:nvPr/>
        </p:nvSpPr>
        <p:spPr>
          <a:xfrm>
            <a:off x="6217920" y="2834640"/>
            <a:ext cx="2240280" cy="640080"/>
          </a:xfrm>
          <a:prstGeom prst="rect">
            <a:avLst/>
          </a:prstGeom>
          <a:noFill/>
          <a:ln/>
        </p:spPr>
        <p:txBody>
          <a:bodyPr wrap="square" lIns="0" tIns="0" rIns="0" bIns="0" rtlCol="0" anchor="t"/>
          <a:lstStyle/>
          <a:p>
            <a:pPr algn="ctr" indent="0" marL="0">
              <a:buNone/>
            </a:pPr>
            <a:r>
              <a:rPr lang="en-US" sz="1150" dirty="0">
                <a:solidFill>
                  <a:srgbClr val="1F2933"/>
                </a:solidFill>
                <a:latin typeface="Calibri" pitchFamily="34" charset="0"/>
                <a:ea typeface="Calibri" pitchFamily="34" charset="-122"/>
                <a:cs typeface="Calibri" pitchFamily="34" charset="-120"/>
              </a:rPr>
              <a:t>Periodi di aspettativa che non consentono di maturare il servizio richiesto</a:t>
            </a:r>
            <a:endParaRPr lang="en-US" sz="1150" dirty="0"/>
          </a:p>
        </p:txBody>
      </p:sp>
      <p:sp>
        <p:nvSpPr>
          <p:cNvPr id="19" name="Shape 14"/>
          <p:cNvSpPr/>
          <p:nvPr/>
        </p:nvSpPr>
        <p:spPr>
          <a:xfrm>
            <a:off x="457200" y="3749040"/>
            <a:ext cx="8229600" cy="822960"/>
          </a:xfrm>
          <a:prstGeom prst="roundRect">
            <a:avLst>
              <a:gd name="adj" fmla="val 8889"/>
            </a:avLst>
          </a:prstGeom>
          <a:solidFill>
            <a:srgbClr val="FDF0E4"/>
          </a:solidFill>
          <a:ln w="12700">
            <a:solidFill>
              <a:srgbClr val="FDF0E4"/>
            </a:solidFill>
            <a:prstDash val="solid"/>
          </a:ln>
        </p:spPr>
      </p:sp>
      <p:pic>
        <p:nvPicPr>
          <p:cNvPr id="20" name="Image 3" descr="preencoded.png">    </p:cNvPr>
          <p:cNvPicPr>
            <a:picLocks noChangeAspect="1"/>
          </p:cNvPicPr>
          <p:nvPr/>
        </p:nvPicPr>
        <p:blipFill>
          <a:blip r:embed="rId4"/>
          <a:stretch>
            <a:fillRect/>
          </a:stretch>
        </p:blipFill>
        <p:spPr>
          <a:xfrm>
            <a:off x="640080" y="3977640"/>
            <a:ext cx="365760" cy="365760"/>
          </a:xfrm>
          <a:prstGeom prst="rect">
            <a:avLst/>
          </a:prstGeom>
        </p:spPr>
      </p:pic>
      <p:sp>
        <p:nvSpPr>
          <p:cNvPr id="21" name="Text 15"/>
          <p:cNvSpPr txBox="1"/>
          <p:nvPr/>
        </p:nvSpPr>
        <p:spPr>
          <a:xfrm>
            <a:off x="1188720" y="3794760"/>
            <a:ext cx="7315200" cy="731520"/>
          </a:xfrm>
          <a:prstGeom prst="rect">
            <a:avLst/>
          </a:prstGeom>
          <a:noFill/>
          <a:ln/>
        </p:spPr>
        <p:txBody>
          <a:bodyPr wrap="square" lIns="0" tIns="0" rIns="0" bIns="0" rtlCol="0" anchor="ctr"/>
          <a:lstStyle/>
          <a:p>
            <a:pPr indent="0" marL="0">
              <a:buNone/>
            </a:pPr>
            <a:r>
              <a:rPr lang="en-US" sz="1250" dirty="0">
                <a:solidFill>
                  <a:srgbClr val="1F2933"/>
                </a:solidFill>
                <a:latin typeface="Calibri" pitchFamily="34" charset="0"/>
                <a:ea typeface="Calibri" pitchFamily="34" charset="-122"/>
                <a:cs typeface="Calibri" pitchFamily="34" charset="-120"/>
              </a:rPr>
              <a:t>Se non si raggiungono i 180/120 giorni, il percorso va ripetuto l’anno successivo, comprese le attività formative, senza che ciò costituisca valutazione negativa.</a:t>
            </a:r>
            <a:endParaRPr lang="en-US" sz="1250" dirty="0"/>
          </a:p>
        </p:txBody>
      </p:sp>
      <p:sp>
        <p:nvSpPr>
          <p:cNvPr id="22" name="Text 16"/>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23" name="Text 17"/>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Il calendario del percorso 2026/27</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Scadenze indicative</a:t>
            </a:r>
            <a:endParaRPr lang="en-US" sz="1400" dirty="0"/>
          </a:p>
        </p:txBody>
      </p:sp>
      <p:sp>
        <p:nvSpPr>
          <p:cNvPr id="4" name="Shape 2"/>
          <p:cNvSpPr/>
          <p:nvPr/>
        </p:nvSpPr>
        <p:spPr>
          <a:xfrm>
            <a:off x="731520" y="1783080"/>
            <a:ext cx="7680960" cy="0"/>
          </a:xfrm>
          <a:prstGeom prst="line">
            <a:avLst/>
          </a:prstGeom>
          <a:noFill/>
          <a:ln w="25400">
            <a:solidFill>
              <a:srgbClr val="2A6F97"/>
            </a:solidFill>
            <a:prstDash val="solid"/>
          </a:ln>
        </p:spPr>
      </p:sp>
      <p:sp>
        <p:nvSpPr>
          <p:cNvPr id="5" name="Shape 3"/>
          <p:cNvSpPr/>
          <p:nvPr/>
        </p:nvSpPr>
        <p:spPr>
          <a:xfrm>
            <a:off x="512064" y="1554480"/>
            <a:ext cx="1188720" cy="457200"/>
          </a:xfrm>
          <a:prstGeom prst="roundRect">
            <a:avLst>
              <a:gd name="adj" fmla="val 50000"/>
            </a:avLst>
          </a:prstGeom>
          <a:solidFill>
            <a:srgbClr val="12355B"/>
          </a:solidFill>
          <a:ln w="25400">
            <a:solidFill>
              <a:srgbClr val="FFFFFF"/>
            </a:solidFill>
            <a:prstDash val="solid"/>
          </a:ln>
        </p:spPr>
      </p:sp>
      <p:sp>
        <p:nvSpPr>
          <p:cNvPr id="6" name="Text 4"/>
          <p:cNvSpPr txBox="1"/>
          <p:nvPr/>
        </p:nvSpPr>
        <p:spPr>
          <a:xfrm>
            <a:off x="512064" y="1554480"/>
            <a:ext cx="1188720" cy="45720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SET</a:t>
            </a:r>
            <a:endParaRPr lang="en-US" sz="1100" dirty="0"/>
          </a:p>
        </p:txBody>
      </p:sp>
      <p:sp>
        <p:nvSpPr>
          <p:cNvPr id="7" name="Shape 5"/>
          <p:cNvSpPr/>
          <p:nvPr/>
        </p:nvSpPr>
        <p:spPr>
          <a:xfrm>
            <a:off x="457200" y="2240280"/>
            <a:ext cx="1298448" cy="1783080"/>
          </a:xfrm>
          <a:prstGeom prst="roundRect">
            <a:avLst>
              <a:gd name="adj" fmla="val 5634"/>
            </a:avLst>
          </a:prstGeom>
          <a:solidFill>
            <a:srgbClr val="EAF2F8"/>
          </a:solidFill>
          <a:ln w="12700">
            <a:solidFill>
              <a:srgbClr val="EAF2F8"/>
            </a:solidFill>
            <a:prstDash val="solid"/>
          </a:ln>
        </p:spPr>
      </p:sp>
      <p:sp>
        <p:nvSpPr>
          <p:cNvPr id="8" name="Text 6"/>
          <p:cNvSpPr txBox="1"/>
          <p:nvPr/>
        </p:nvSpPr>
        <p:spPr>
          <a:xfrm>
            <a:off x="548640" y="2377440"/>
            <a:ext cx="1115568" cy="205740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Presa di servizio, dichiarazione dei servizi, nomina del tutor</a:t>
            </a:r>
            <a:endParaRPr lang="en-US" sz="1200" dirty="0"/>
          </a:p>
        </p:txBody>
      </p:sp>
      <p:sp>
        <p:nvSpPr>
          <p:cNvPr id="9" name="Shape 7"/>
          <p:cNvSpPr/>
          <p:nvPr/>
        </p:nvSpPr>
        <p:spPr>
          <a:xfrm>
            <a:off x="1898294" y="1554480"/>
            <a:ext cx="1188720" cy="457200"/>
          </a:xfrm>
          <a:prstGeom prst="roundRect">
            <a:avLst>
              <a:gd name="adj" fmla="val 50000"/>
            </a:avLst>
          </a:prstGeom>
          <a:solidFill>
            <a:srgbClr val="12355B"/>
          </a:solidFill>
          <a:ln w="25400">
            <a:solidFill>
              <a:srgbClr val="FFFFFF"/>
            </a:solidFill>
            <a:prstDash val="solid"/>
          </a:ln>
        </p:spPr>
      </p:sp>
      <p:sp>
        <p:nvSpPr>
          <p:cNvPr id="10" name="Text 8"/>
          <p:cNvSpPr txBox="1"/>
          <p:nvPr/>
        </p:nvSpPr>
        <p:spPr>
          <a:xfrm>
            <a:off x="1898294" y="1554480"/>
            <a:ext cx="1188720" cy="45720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OTT–NOV</a:t>
            </a:r>
            <a:endParaRPr lang="en-US" sz="1100" dirty="0"/>
          </a:p>
        </p:txBody>
      </p:sp>
      <p:sp>
        <p:nvSpPr>
          <p:cNvPr id="11" name="Shape 9"/>
          <p:cNvSpPr/>
          <p:nvPr/>
        </p:nvSpPr>
        <p:spPr>
          <a:xfrm>
            <a:off x="1843430" y="2240280"/>
            <a:ext cx="1298448" cy="1783080"/>
          </a:xfrm>
          <a:prstGeom prst="roundRect">
            <a:avLst>
              <a:gd name="adj" fmla="val 5634"/>
            </a:avLst>
          </a:prstGeom>
          <a:solidFill>
            <a:srgbClr val="EAF2F8"/>
          </a:solidFill>
          <a:ln w="12700">
            <a:solidFill>
              <a:srgbClr val="EAF2F8"/>
            </a:solidFill>
            <a:prstDash val="solid"/>
          </a:ln>
        </p:spPr>
      </p:sp>
      <p:sp>
        <p:nvSpPr>
          <p:cNvPr id="12" name="Text 10"/>
          <p:cNvSpPr txBox="1"/>
          <p:nvPr/>
        </p:nvSpPr>
        <p:spPr>
          <a:xfrm>
            <a:off x="1934870" y="2377440"/>
            <a:ext cx="1115568" cy="205740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Bilancio iniziale (entro il 2° mese) e patto formativo</a:t>
            </a:r>
            <a:endParaRPr lang="en-US" sz="1200" dirty="0"/>
          </a:p>
        </p:txBody>
      </p:sp>
      <p:sp>
        <p:nvSpPr>
          <p:cNvPr id="13" name="Shape 11"/>
          <p:cNvSpPr/>
          <p:nvPr/>
        </p:nvSpPr>
        <p:spPr>
          <a:xfrm>
            <a:off x="3284525" y="1554480"/>
            <a:ext cx="1188720" cy="457200"/>
          </a:xfrm>
          <a:prstGeom prst="roundRect">
            <a:avLst>
              <a:gd name="adj" fmla="val 50000"/>
            </a:avLst>
          </a:prstGeom>
          <a:solidFill>
            <a:srgbClr val="12355B"/>
          </a:solidFill>
          <a:ln w="25400">
            <a:solidFill>
              <a:srgbClr val="FFFFFF"/>
            </a:solidFill>
            <a:prstDash val="solid"/>
          </a:ln>
        </p:spPr>
      </p:sp>
      <p:sp>
        <p:nvSpPr>
          <p:cNvPr id="14" name="Text 12"/>
          <p:cNvSpPr txBox="1"/>
          <p:nvPr/>
        </p:nvSpPr>
        <p:spPr>
          <a:xfrm>
            <a:off x="3284525" y="1554480"/>
            <a:ext cx="1188720" cy="45720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NOV–DIC</a:t>
            </a:r>
            <a:endParaRPr lang="en-US" sz="1100" dirty="0"/>
          </a:p>
        </p:txBody>
      </p:sp>
      <p:sp>
        <p:nvSpPr>
          <p:cNvPr id="15" name="Shape 13"/>
          <p:cNvSpPr/>
          <p:nvPr/>
        </p:nvSpPr>
        <p:spPr>
          <a:xfrm>
            <a:off x="3229661" y="2240280"/>
            <a:ext cx="1298448" cy="1783080"/>
          </a:xfrm>
          <a:prstGeom prst="roundRect">
            <a:avLst>
              <a:gd name="adj" fmla="val 5634"/>
            </a:avLst>
          </a:prstGeom>
          <a:solidFill>
            <a:srgbClr val="EAF2F8"/>
          </a:solidFill>
          <a:ln w="12700">
            <a:solidFill>
              <a:srgbClr val="EAF2F8"/>
            </a:solidFill>
            <a:prstDash val="solid"/>
          </a:ln>
        </p:spPr>
      </p:sp>
      <p:sp>
        <p:nvSpPr>
          <p:cNvPr id="16" name="Text 14"/>
          <p:cNvSpPr txBox="1"/>
          <p:nvPr/>
        </p:nvSpPr>
        <p:spPr>
          <a:xfrm>
            <a:off x="3321101" y="2377440"/>
            <a:ext cx="1115568" cy="205740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Nota MIM attesa: incontro iniziale e apertura piattaforma INDIRE</a:t>
            </a:r>
            <a:endParaRPr lang="en-US" sz="1200" dirty="0"/>
          </a:p>
        </p:txBody>
      </p:sp>
      <p:sp>
        <p:nvSpPr>
          <p:cNvPr id="17" name="Shape 15"/>
          <p:cNvSpPr/>
          <p:nvPr/>
        </p:nvSpPr>
        <p:spPr>
          <a:xfrm>
            <a:off x="4670755" y="1554480"/>
            <a:ext cx="1188720" cy="457200"/>
          </a:xfrm>
          <a:prstGeom prst="roundRect">
            <a:avLst>
              <a:gd name="adj" fmla="val 50000"/>
            </a:avLst>
          </a:prstGeom>
          <a:solidFill>
            <a:srgbClr val="12355B"/>
          </a:solidFill>
          <a:ln w="25400">
            <a:solidFill>
              <a:srgbClr val="FFFFFF"/>
            </a:solidFill>
            <a:prstDash val="solid"/>
          </a:ln>
        </p:spPr>
      </p:sp>
      <p:sp>
        <p:nvSpPr>
          <p:cNvPr id="18" name="Text 16"/>
          <p:cNvSpPr txBox="1"/>
          <p:nvPr/>
        </p:nvSpPr>
        <p:spPr>
          <a:xfrm>
            <a:off x="4670755" y="1554480"/>
            <a:ext cx="1188720" cy="45720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GEN–MAG</a:t>
            </a:r>
            <a:endParaRPr lang="en-US" sz="1100" dirty="0"/>
          </a:p>
        </p:txBody>
      </p:sp>
      <p:sp>
        <p:nvSpPr>
          <p:cNvPr id="19" name="Shape 17"/>
          <p:cNvSpPr/>
          <p:nvPr/>
        </p:nvSpPr>
        <p:spPr>
          <a:xfrm>
            <a:off x="4615891" y="2240280"/>
            <a:ext cx="1298448" cy="1783080"/>
          </a:xfrm>
          <a:prstGeom prst="roundRect">
            <a:avLst>
              <a:gd name="adj" fmla="val 5634"/>
            </a:avLst>
          </a:prstGeom>
          <a:solidFill>
            <a:srgbClr val="EAF2F8"/>
          </a:solidFill>
          <a:ln w="12700">
            <a:solidFill>
              <a:srgbClr val="EAF2F8"/>
            </a:solidFill>
            <a:prstDash val="solid"/>
          </a:ln>
        </p:spPr>
      </p:sp>
      <p:sp>
        <p:nvSpPr>
          <p:cNvPr id="20" name="Text 18"/>
          <p:cNvSpPr txBox="1"/>
          <p:nvPr/>
        </p:nvSpPr>
        <p:spPr>
          <a:xfrm>
            <a:off x="4707331" y="2377440"/>
            <a:ext cx="1115568" cy="205740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Laboratori, peer to peer, attività online e portfolio</a:t>
            </a:r>
            <a:endParaRPr lang="en-US" sz="1200" dirty="0"/>
          </a:p>
        </p:txBody>
      </p:sp>
      <p:sp>
        <p:nvSpPr>
          <p:cNvPr id="21" name="Shape 19"/>
          <p:cNvSpPr/>
          <p:nvPr/>
        </p:nvSpPr>
        <p:spPr>
          <a:xfrm>
            <a:off x="6056986" y="1554480"/>
            <a:ext cx="1188720" cy="457200"/>
          </a:xfrm>
          <a:prstGeom prst="roundRect">
            <a:avLst>
              <a:gd name="adj" fmla="val 50000"/>
            </a:avLst>
          </a:prstGeom>
          <a:solidFill>
            <a:srgbClr val="12355B"/>
          </a:solidFill>
          <a:ln w="25400">
            <a:solidFill>
              <a:srgbClr val="FFFFFF"/>
            </a:solidFill>
            <a:prstDash val="solid"/>
          </a:ln>
        </p:spPr>
      </p:sp>
      <p:sp>
        <p:nvSpPr>
          <p:cNvPr id="22" name="Text 20"/>
          <p:cNvSpPr txBox="1"/>
          <p:nvPr/>
        </p:nvSpPr>
        <p:spPr>
          <a:xfrm>
            <a:off x="6056986" y="1554480"/>
            <a:ext cx="1188720" cy="45720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GIU</a:t>
            </a:r>
            <a:endParaRPr lang="en-US" sz="1100" dirty="0"/>
          </a:p>
        </p:txBody>
      </p:sp>
      <p:sp>
        <p:nvSpPr>
          <p:cNvPr id="23" name="Shape 21"/>
          <p:cNvSpPr/>
          <p:nvPr/>
        </p:nvSpPr>
        <p:spPr>
          <a:xfrm>
            <a:off x="6002122" y="2240280"/>
            <a:ext cx="1298448" cy="1783080"/>
          </a:xfrm>
          <a:prstGeom prst="roundRect">
            <a:avLst>
              <a:gd name="adj" fmla="val 5634"/>
            </a:avLst>
          </a:prstGeom>
          <a:solidFill>
            <a:srgbClr val="EAF2F8"/>
          </a:solidFill>
          <a:ln w="12700">
            <a:solidFill>
              <a:srgbClr val="EAF2F8"/>
            </a:solidFill>
            <a:prstDash val="solid"/>
          </a:ln>
        </p:spPr>
      </p:sp>
      <p:sp>
        <p:nvSpPr>
          <p:cNvPr id="24" name="Text 22"/>
          <p:cNvSpPr txBox="1"/>
          <p:nvPr/>
        </p:nvSpPr>
        <p:spPr>
          <a:xfrm>
            <a:off x="6093562" y="2377440"/>
            <a:ext cx="1115568" cy="205740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Bilancio finale, consegna portfolio, colloquio e test</a:t>
            </a:r>
            <a:endParaRPr lang="en-US" sz="1200" dirty="0"/>
          </a:p>
        </p:txBody>
      </p:sp>
      <p:sp>
        <p:nvSpPr>
          <p:cNvPr id="25" name="Shape 23"/>
          <p:cNvSpPr/>
          <p:nvPr/>
        </p:nvSpPr>
        <p:spPr>
          <a:xfrm>
            <a:off x="7443216" y="1554480"/>
            <a:ext cx="1188720" cy="457200"/>
          </a:xfrm>
          <a:prstGeom prst="roundRect">
            <a:avLst>
              <a:gd name="adj" fmla="val 50000"/>
            </a:avLst>
          </a:prstGeom>
          <a:solidFill>
            <a:srgbClr val="E07A1F"/>
          </a:solidFill>
          <a:ln w="25400">
            <a:solidFill>
              <a:srgbClr val="FFFFFF"/>
            </a:solidFill>
            <a:prstDash val="solid"/>
          </a:ln>
        </p:spPr>
      </p:sp>
      <p:sp>
        <p:nvSpPr>
          <p:cNvPr id="26" name="Text 24"/>
          <p:cNvSpPr txBox="1"/>
          <p:nvPr/>
        </p:nvSpPr>
        <p:spPr>
          <a:xfrm>
            <a:off x="7443216" y="1554480"/>
            <a:ext cx="1188720" cy="45720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ENTRO 31/8</a:t>
            </a:r>
            <a:endParaRPr lang="en-US" sz="1100" dirty="0"/>
          </a:p>
        </p:txBody>
      </p:sp>
      <p:sp>
        <p:nvSpPr>
          <p:cNvPr id="27" name="Shape 25"/>
          <p:cNvSpPr/>
          <p:nvPr/>
        </p:nvSpPr>
        <p:spPr>
          <a:xfrm>
            <a:off x="7388352" y="2240280"/>
            <a:ext cx="1298448" cy="1783080"/>
          </a:xfrm>
          <a:prstGeom prst="roundRect">
            <a:avLst>
              <a:gd name="adj" fmla="val 5634"/>
            </a:avLst>
          </a:prstGeom>
          <a:solidFill>
            <a:srgbClr val="FDF0E4"/>
          </a:solidFill>
          <a:ln w="12700">
            <a:solidFill>
              <a:srgbClr val="FDF0E4"/>
            </a:solidFill>
            <a:prstDash val="solid"/>
          </a:ln>
        </p:spPr>
      </p:sp>
      <p:sp>
        <p:nvSpPr>
          <p:cNvPr id="28" name="Text 26"/>
          <p:cNvSpPr txBox="1"/>
          <p:nvPr/>
        </p:nvSpPr>
        <p:spPr>
          <a:xfrm>
            <a:off x="7479792" y="2377440"/>
            <a:ext cx="1115568" cy="2057400"/>
          </a:xfrm>
          <a:prstGeom prst="rect">
            <a:avLst/>
          </a:prstGeom>
          <a:noFill/>
          <a:ln/>
        </p:spPr>
        <p:txBody>
          <a:bodyPr wrap="square" lIns="0" tIns="0" rIns="0" bIns="0" rtlCol="0" anchor="t"/>
          <a:lstStyle/>
          <a:p>
            <a:pPr indent="0" marL="0">
              <a:buNone/>
            </a:pPr>
            <a:r>
              <a:rPr lang="en-US" sz="1200" dirty="0">
                <a:solidFill>
                  <a:srgbClr val="1F2933"/>
                </a:solidFill>
                <a:latin typeface="Calibri" pitchFamily="34" charset="0"/>
                <a:ea typeface="Calibri" pitchFamily="34" charset="-122"/>
                <a:cs typeface="Calibri" pitchFamily="34" charset="-120"/>
              </a:rPr>
              <a:t>Provvedimento di conferma o di ripetizione</a:t>
            </a:r>
            <a:endParaRPr lang="en-US" sz="1200" dirty="0"/>
          </a:p>
        </p:txBody>
      </p:sp>
      <p:sp>
        <p:nvSpPr>
          <p:cNvPr id="29" name="Text 27"/>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30" name="Text 28"/>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2355B"/>
        </a:solidFill>
      </p:bgPr>
    </p:bg>
    <p:spTree>
      <p:nvGrpSpPr>
        <p:cNvPr id="1" name=""/>
        <p:cNvGrpSpPr/>
        <p:nvPr/>
      </p:nvGrpSpPr>
      <p:grpSpPr>
        <a:xfrm>
          <a:off x="0" y="0"/>
          <a:ext cx="0" cy="0"/>
          <a:chOff x="0" y="0"/>
          <a:chExt cx="0" cy="0"/>
        </a:xfrm>
      </p:grpSpPr>
      <p:sp>
        <p:nvSpPr>
          <p:cNvPr id="2" name="Text 0"/>
          <p:cNvSpPr txBox="1"/>
          <p:nvPr/>
        </p:nvSpPr>
        <p:spPr>
          <a:xfrm>
            <a:off x="457200" y="640080"/>
            <a:ext cx="8229600" cy="822960"/>
          </a:xfrm>
          <a:prstGeom prst="rect">
            <a:avLst/>
          </a:prstGeom>
          <a:noFill/>
          <a:ln/>
        </p:spPr>
        <p:txBody>
          <a:bodyPr wrap="square" lIns="0" tIns="0" rIns="0" bIns="0" rtlCol="0" anchor="ctr"/>
          <a:lstStyle/>
          <a:p>
            <a:pPr indent="0" marL="0">
              <a:buNone/>
            </a:pPr>
            <a:r>
              <a:rPr lang="en-US" sz="4200" b="1" dirty="0">
                <a:solidFill>
                  <a:srgbClr val="FFFFFF"/>
                </a:solidFill>
                <a:latin typeface="Cambria" pitchFamily="34" charset="0"/>
                <a:ea typeface="Cambria" pitchFamily="34" charset="-122"/>
                <a:cs typeface="Cambria" pitchFamily="34" charset="-120"/>
              </a:rPr>
              <a:t>Buon percorso!</a:t>
            </a:r>
            <a:endParaRPr lang="en-US" sz="4200" dirty="0"/>
          </a:p>
        </p:txBody>
      </p:sp>
      <p:sp>
        <p:nvSpPr>
          <p:cNvPr id="3" name="Text 1"/>
          <p:cNvSpPr txBox="1"/>
          <p:nvPr/>
        </p:nvSpPr>
        <p:spPr>
          <a:xfrm>
            <a:off x="457200" y="1463040"/>
            <a:ext cx="8229600" cy="411480"/>
          </a:xfrm>
          <a:prstGeom prst="rect">
            <a:avLst/>
          </a:prstGeom>
          <a:noFill/>
          <a:ln/>
        </p:spPr>
        <p:txBody>
          <a:bodyPr wrap="square" lIns="0" tIns="0" rIns="0" bIns="0" rtlCol="0" anchor="ctr"/>
          <a:lstStyle/>
          <a:p>
            <a:pPr indent="0" marL="0">
              <a:buNone/>
            </a:pPr>
            <a:r>
              <a:rPr lang="en-US" sz="1800" i="1" dirty="0">
                <a:solidFill>
                  <a:srgbClr val="E07A1F"/>
                </a:solidFill>
                <a:latin typeface="Cambria" pitchFamily="34" charset="0"/>
                <a:ea typeface="Cambria" pitchFamily="34" charset="-122"/>
                <a:cs typeface="Cambria" pitchFamily="34" charset="-120"/>
              </a:rPr>
              <a:t>Un anno per crescere nella comunità professionale della scuola</a:t>
            </a:r>
            <a:endParaRPr lang="en-US" sz="1800" dirty="0"/>
          </a:p>
        </p:txBody>
      </p:sp>
      <p:sp>
        <p:nvSpPr>
          <p:cNvPr id="4" name="Shape 2"/>
          <p:cNvSpPr/>
          <p:nvPr/>
        </p:nvSpPr>
        <p:spPr>
          <a:xfrm>
            <a:off x="457200" y="2377440"/>
            <a:ext cx="594360" cy="594360"/>
          </a:xfrm>
          <a:prstGeom prst="ellipse">
            <a:avLst/>
          </a:prstGeom>
          <a:solidFill>
            <a:srgbClr val="2A6F97"/>
          </a:solidFill>
          <a:ln w="12700">
            <a:solidFill>
              <a:srgbClr val="2A6F97"/>
            </a:solidFill>
            <a:prstDash val="solid"/>
          </a:ln>
        </p:spPr>
      </p:sp>
      <p:pic>
        <p:nvPicPr>
          <p:cNvPr id="5" name="Image 0" descr="preencoded.png">    </p:cNvPr>
          <p:cNvPicPr>
            <a:picLocks noChangeAspect="1"/>
          </p:cNvPicPr>
          <p:nvPr/>
        </p:nvPicPr>
        <p:blipFill>
          <a:blip r:embed="rId1"/>
          <a:stretch>
            <a:fillRect/>
          </a:stretch>
        </p:blipFill>
        <p:spPr>
          <a:xfrm>
            <a:off x="605790" y="2526030"/>
            <a:ext cx="297180" cy="297180"/>
          </a:xfrm>
          <a:prstGeom prst="rect">
            <a:avLst/>
          </a:prstGeom>
        </p:spPr>
      </p:pic>
      <p:sp>
        <p:nvSpPr>
          <p:cNvPr id="6" name="Text 3"/>
          <p:cNvSpPr txBox="1"/>
          <p:nvPr/>
        </p:nvSpPr>
        <p:spPr>
          <a:xfrm>
            <a:off x="1234440" y="2359152"/>
            <a:ext cx="3291840" cy="320040"/>
          </a:xfrm>
          <a:prstGeom prst="rect">
            <a:avLst/>
          </a:prstGeom>
          <a:noFill/>
          <a:ln/>
        </p:spPr>
        <p:txBody>
          <a:bodyPr wrap="square" lIns="0" tIns="0" rIns="0" bIns="0" rtlCol="0" anchor="ctr"/>
          <a:lstStyle/>
          <a:p>
            <a:pPr indent="0" marL="0">
              <a:buNone/>
            </a:pPr>
            <a:r>
              <a:rPr lang="en-US" sz="1400" b="1" dirty="0">
                <a:solidFill>
                  <a:srgbClr val="FFFFFF"/>
                </a:solidFill>
                <a:latin typeface="Cambria" pitchFamily="34" charset="0"/>
                <a:ea typeface="Cambria" pitchFamily="34" charset="-122"/>
                <a:cs typeface="Cambria" pitchFamily="34" charset="-120"/>
              </a:rPr>
              <a:t>Piattaforma INDIRE neoassunti</a:t>
            </a:r>
            <a:endParaRPr lang="en-US" sz="1400" dirty="0"/>
          </a:p>
        </p:txBody>
      </p:sp>
      <p:sp>
        <p:nvSpPr>
          <p:cNvPr id="7" name="Text 4"/>
          <p:cNvSpPr txBox="1"/>
          <p:nvPr/>
        </p:nvSpPr>
        <p:spPr>
          <a:xfrm>
            <a:off x="1234440" y="2679192"/>
            <a:ext cx="3291840" cy="320040"/>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neoassunti.indire.it</a:t>
            </a:r>
            <a:endParaRPr lang="en-US" sz="1200" dirty="0"/>
          </a:p>
        </p:txBody>
      </p:sp>
      <p:sp>
        <p:nvSpPr>
          <p:cNvPr id="8" name="Shape 5"/>
          <p:cNvSpPr/>
          <p:nvPr/>
        </p:nvSpPr>
        <p:spPr>
          <a:xfrm>
            <a:off x="4663440" y="2377440"/>
            <a:ext cx="594360" cy="594360"/>
          </a:xfrm>
          <a:prstGeom prst="ellipse">
            <a:avLst/>
          </a:prstGeom>
          <a:solidFill>
            <a:srgbClr val="2A6F97"/>
          </a:solidFill>
          <a:ln w="12700">
            <a:solidFill>
              <a:srgbClr val="2A6F97"/>
            </a:solidFill>
            <a:prstDash val="solid"/>
          </a:ln>
        </p:spPr>
      </p:sp>
      <p:pic>
        <p:nvPicPr>
          <p:cNvPr id="9" name="Image 1" descr="preencoded.png">    </p:cNvPr>
          <p:cNvPicPr>
            <a:picLocks noChangeAspect="1"/>
          </p:cNvPicPr>
          <p:nvPr/>
        </p:nvPicPr>
        <p:blipFill>
          <a:blip r:embed="rId2"/>
          <a:stretch>
            <a:fillRect/>
          </a:stretch>
        </p:blipFill>
        <p:spPr>
          <a:xfrm>
            <a:off x="4812030" y="2526030"/>
            <a:ext cx="297180" cy="297180"/>
          </a:xfrm>
          <a:prstGeom prst="rect">
            <a:avLst/>
          </a:prstGeom>
        </p:spPr>
      </p:pic>
      <p:sp>
        <p:nvSpPr>
          <p:cNvPr id="10" name="Text 6"/>
          <p:cNvSpPr txBox="1"/>
          <p:nvPr/>
        </p:nvSpPr>
        <p:spPr>
          <a:xfrm>
            <a:off x="5440680" y="2359152"/>
            <a:ext cx="3291840" cy="320040"/>
          </a:xfrm>
          <a:prstGeom prst="rect">
            <a:avLst/>
          </a:prstGeom>
          <a:noFill/>
          <a:ln/>
        </p:spPr>
        <p:txBody>
          <a:bodyPr wrap="square" lIns="0" tIns="0" rIns="0" bIns="0" rtlCol="0" anchor="ctr"/>
          <a:lstStyle/>
          <a:p>
            <a:pPr indent="0" marL="0">
              <a:buNone/>
            </a:pPr>
            <a:r>
              <a:rPr lang="en-US" sz="1400" b="1" dirty="0">
                <a:solidFill>
                  <a:srgbClr val="FFFFFF"/>
                </a:solidFill>
                <a:latin typeface="Cambria" pitchFamily="34" charset="0"/>
                <a:ea typeface="Cambria" pitchFamily="34" charset="-122"/>
                <a:cs typeface="Cambria" pitchFamily="34" charset="-120"/>
              </a:rPr>
              <a:t>Formazione facoltativa</a:t>
            </a:r>
            <a:endParaRPr lang="en-US" sz="1400" dirty="0"/>
          </a:p>
        </p:txBody>
      </p:sp>
      <p:sp>
        <p:nvSpPr>
          <p:cNvPr id="11" name="Text 7"/>
          <p:cNvSpPr txBox="1"/>
          <p:nvPr/>
        </p:nvSpPr>
        <p:spPr>
          <a:xfrm>
            <a:off x="5440680" y="2679192"/>
            <a:ext cx="3291840" cy="320040"/>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Piattaforma S.O.F.I.A. · Carta del docente</a:t>
            </a:r>
            <a:endParaRPr lang="en-US" sz="1200" dirty="0"/>
          </a:p>
        </p:txBody>
      </p:sp>
      <p:sp>
        <p:nvSpPr>
          <p:cNvPr id="12" name="Shape 8"/>
          <p:cNvSpPr/>
          <p:nvPr/>
        </p:nvSpPr>
        <p:spPr>
          <a:xfrm>
            <a:off x="457200" y="3474720"/>
            <a:ext cx="594360" cy="594360"/>
          </a:xfrm>
          <a:prstGeom prst="ellipse">
            <a:avLst/>
          </a:prstGeom>
          <a:solidFill>
            <a:srgbClr val="2A6F97"/>
          </a:solidFill>
          <a:ln w="12700">
            <a:solidFill>
              <a:srgbClr val="2A6F97"/>
            </a:solidFill>
            <a:prstDash val="solid"/>
          </a:ln>
        </p:spPr>
      </p:sp>
      <p:pic>
        <p:nvPicPr>
          <p:cNvPr id="13" name="Image 2" descr="preencoded.png">    </p:cNvPr>
          <p:cNvPicPr>
            <a:picLocks noChangeAspect="1"/>
          </p:cNvPicPr>
          <p:nvPr/>
        </p:nvPicPr>
        <p:blipFill>
          <a:blip r:embed="rId3"/>
          <a:stretch>
            <a:fillRect/>
          </a:stretch>
        </p:blipFill>
        <p:spPr>
          <a:xfrm>
            <a:off x="605790" y="3623310"/>
            <a:ext cx="297180" cy="297180"/>
          </a:xfrm>
          <a:prstGeom prst="rect">
            <a:avLst/>
          </a:prstGeom>
        </p:spPr>
      </p:pic>
      <p:sp>
        <p:nvSpPr>
          <p:cNvPr id="14" name="Text 9"/>
          <p:cNvSpPr txBox="1"/>
          <p:nvPr/>
        </p:nvSpPr>
        <p:spPr>
          <a:xfrm>
            <a:off x="1234440" y="3456432"/>
            <a:ext cx="3291840" cy="320040"/>
          </a:xfrm>
          <a:prstGeom prst="rect">
            <a:avLst/>
          </a:prstGeom>
          <a:noFill/>
          <a:ln/>
        </p:spPr>
        <p:txBody>
          <a:bodyPr wrap="square" lIns="0" tIns="0" rIns="0" bIns="0" rtlCol="0" anchor="ctr"/>
          <a:lstStyle/>
          <a:p>
            <a:pPr indent="0" marL="0">
              <a:buNone/>
            </a:pPr>
            <a:r>
              <a:rPr lang="en-US" sz="1400" b="1" dirty="0">
                <a:solidFill>
                  <a:srgbClr val="FFFFFF"/>
                </a:solidFill>
                <a:latin typeface="Cambria" pitchFamily="34" charset="0"/>
                <a:ea typeface="Cambria" pitchFamily="34" charset="-122"/>
                <a:cs typeface="Cambria" pitchFamily="34" charset="-120"/>
              </a:rPr>
              <a:t>Normativa</a:t>
            </a:r>
            <a:endParaRPr lang="en-US" sz="1400" dirty="0"/>
          </a:p>
        </p:txBody>
      </p:sp>
      <p:sp>
        <p:nvSpPr>
          <p:cNvPr id="15" name="Text 10"/>
          <p:cNvSpPr txBox="1"/>
          <p:nvPr/>
        </p:nvSpPr>
        <p:spPr>
          <a:xfrm>
            <a:off x="1234440" y="3776472"/>
            <a:ext cx="3291840" cy="320040"/>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DM 226/2022 · Allegato A · DL 19/2024 · Nota MIM 2026/27 (attesa)</a:t>
            </a:r>
            <a:endParaRPr lang="en-US" sz="1200" dirty="0"/>
          </a:p>
        </p:txBody>
      </p:sp>
      <p:sp>
        <p:nvSpPr>
          <p:cNvPr id="16" name="Shape 11"/>
          <p:cNvSpPr/>
          <p:nvPr/>
        </p:nvSpPr>
        <p:spPr>
          <a:xfrm>
            <a:off x="4663440" y="3474720"/>
            <a:ext cx="594360" cy="594360"/>
          </a:xfrm>
          <a:prstGeom prst="ellipse">
            <a:avLst/>
          </a:prstGeom>
          <a:solidFill>
            <a:srgbClr val="2A6F97"/>
          </a:solidFill>
          <a:ln w="12700">
            <a:solidFill>
              <a:srgbClr val="2A6F97"/>
            </a:solidFill>
            <a:prstDash val="solid"/>
          </a:ln>
        </p:spPr>
      </p:sp>
      <p:pic>
        <p:nvPicPr>
          <p:cNvPr id="17" name="Image 3" descr="preencoded.png">    </p:cNvPr>
          <p:cNvPicPr>
            <a:picLocks noChangeAspect="1"/>
          </p:cNvPicPr>
          <p:nvPr/>
        </p:nvPicPr>
        <p:blipFill>
          <a:blip r:embed="rId4"/>
          <a:stretch>
            <a:fillRect/>
          </a:stretch>
        </p:blipFill>
        <p:spPr>
          <a:xfrm>
            <a:off x="4812030" y="3623310"/>
            <a:ext cx="297180" cy="297180"/>
          </a:xfrm>
          <a:prstGeom prst="rect">
            <a:avLst/>
          </a:prstGeom>
        </p:spPr>
      </p:pic>
      <p:sp>
        <p:nvSpPr>
          <p:cNvPr id="18" name="Text 12"/>
          <p:cNvSpPr txBox="1"/>
          <p:nvPr/>
        </p:nvSpPr>
        <p:spPr>
          <a:xfrm>
            <a:off x="5440680" y="3456432"/>
            <a:ext cx="3291840" cy="320040"/>
          </a:xfrm>
          <a:prstGeom prst="rect">
            <a:avLst/>
          </a:prstGeom>
          <a:noFill/>
          <a:ln/>
        </p:spPr>
        <p:txBody>
          <a:bodyPr wrap="square" lIns="0" tIns="0" rIns="0" bIns="0" rtlCol="0" anchor="ctr"/>
          <a:lstStyle/>
          <a:p>
            <a:pPr indent="0" marL="0">
              <a:buNone/>
            </a:pPr>
            <a:r>
              <a:rPr lang="en-US" sz="1400" b="1" dirty="0">
                <a:solidFill>
                  <a:srgbClr val="FFFFFF"/>
                </a:solidFill>
                <a:latin typeface="Cambria" pitchFamily="34" charset="0"/>
                <a:ea typeface="Cambria" pitchFamily="34" charset="-122"/>
                <a:cs typeface="Cambria" pitchFamily="34" charset="-120"/>
              </a:rPr>
              <a:t>Riferimenti a scuola</a:t>
            </a:r>
            <a:endParaRPr lang="en-US" sz="1400" dirty="0"/>
          </a:p>
        </p:txBody>
      </p:sp>
      <p:sp>
        <p:nvSpPr>
          <p:cNvPr id="19" name="Text 13"/>
          <p:cNvSpPr txBox="1"/>
          <p:nvPr/>
        </p:nvSpPr>
        <p:spPr>
          <a:xfrm>
            <a:off x="5440680" y="3776472"/>
            <a:ext cx="3291840" cy="320040"/>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Dirigente scolastico · docente tutor · segreteria del personale</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A che punto siamo: la nota ministeriale 2026/27</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Il percorso è già iniziato con la presa di servizio, anche se l’ambiente online non è ancora aperto</a:t>
            </a:r>
            <a:endParaRPr lang="en-US" sz="1400" dirty="0"/>
          </a:p>
        </p:txBody>
      </p:sp>
      <p:sp>
        <p:nvSpPr>
          <p:cNvPr id="4" name="Shape 2"/>
          <p:cNvSpPr/>
          <p:nvPr/>
        </p:nvSpPr>
        <p:spPr>
          <a:xfrm>
            <a:off x="457200" y="1417320"/>
            <a:ext cx="2606040" cy="2103120"/>
          </a:xfrm>
          <a:prstGeom prst="roundRect">
            <a:avLst>
              <a:gd name="adj" fmla="val 3478"/>
            </a:avLst>
          </a:prstGeom>
          <a:solidFill>
            <a:srgbClr val="EAF2F8"/>
          </a:solidFill>
          <a:ln w="12700">
            <a:solidFill>
              <a:srgbClr val="EAF2F8"/>
            </a:solidFill>
            <a:prstDash val="solid"/>
          </a:ln>
        </p:spPr>
      </p:sp>
      <p:sp>
        <p:nvSpPr>
          <p:cNvPr id="5" name="Shape 3"/>
          <p:cNvSpPr/>
          <p:nvPr/>
        </p:nvSpPr>
        <p:spPr>
          <a:xfrm>
            <a:off x="1440180" y="1600200"/>
            <a:ext cx="640080" cy="640080"/>
          </a:xfrm>
          <a:prstGeom prst="ellipse">
            <a:avLst/>
          </a:prstGeom>
          <a:solidFill>
            <a:srgbClr val="2A6F97"/>
          </a:solidFill>
          <a:ln w="12700">
            <a:solidFill>
              <a:srgbClr val="2A6F97"/>
            </a:solidFill>
            <a:prstDash val="solid"/>
          </a:ln>
        </p:spPr>
      </p:sp>
      <p:pic>
        <p:nvPicPr>
          <p:cNvPr id="6" name="Image 0" descr="preencoded.png">    </p:cNvPr>
          <p:cNvPicPr>
            <a:picLocks noChangeAspect="1"/>
          </p:cNvPicPr>
          <p:nvPr/>
        </p:nvPicPr>
        <p:blipFill>
          <a:blip r:embed="rId1"/>
          <a:stretch>
            <a:fillRect/>
          </a:stretch>
        </p:blipFill>
        <p:spPr>
          <a:xfrm>
            <a:off x="1600200" y="1760220"/>
            <a:ext cx="320040" cy="320040"/>
          </a:xfrm>
          <a:prstGeom prst="rect">
            <a:avLst/>
          </a:prstGeom>
        </p:spPr>
      </p:pic>
      <p:sp>
        <p:nvSpPr>
          <p:cNvPr id="7" name="Text 4"/>
          <p:cNvSpPr txBox="1"/>
          <p:nvPr/>
        </p:nvSpPr>
        <p:spPr>
          <a:xfrm>
            <a:off x="594360" y="2331720"/>
            <a:ext cx="2331720" cy="502920"/>
          </a:xfrm>
          <a:prstGeom prst="rect">
            <a:avLst/>
          </a:prstGeom>
          <a:noFill/>
          <a:ln/>
        </p:spPr>
        <p:txBody>
          <a:bodyPr wrap="square" lIns="0" tIns="0" rIns="0" bIns="0" rtlCol="0" anchor="ctr"/>
          <a:lstStyle/>
          <a:p>
            <a:pPr algn="ctr" indent="0" marL="0">
              <a:buNone/>
            </a:pPr>
            <a:r>
              <a:rPr lang="en-US" sz="1400" b="1" dirty="0">
                <a:solidFill>
                  <a:srgbClr val="12355B"/>
                </a:solidFill>
                <a:latin typeface="Cambria" pitchFamily="34" charset="0"/>
                <a:ea typeface="Cambria" pitchFamily="34" charset="-122"/>
                <a:cs typeface="Cambria" pitchFamily="34" charset="-120"/>
              </a:rPr>
              <a:t>Incontri iniziale e finale</a:t>
            </a:r>
            <a:endParaRPr lang="en-US" sz="1400" dirty="0"/>
          </a:p>
        </p:txBody>
      </p:sp>
      <p:sp>
        <p:nvSpPr>
          <p:cNvPr id="8" name="Text 5"/>
          <p:cNvSpPr txBox="1"/>
          <p:nvPr/>
        </p:nvSpPr>
        <p:spPr>
          <a:xfrm>
            <a:off x="640080" y="2834640"/>
            <a:ext cx="2240280" cy="640080"/>
          </a:xfrm>
          <a:prstGeom prst="rect">
            <a:avLst/>
          </a:prstGeom>
          <a:noFill/>
          <a:ln/>
        </p:spPr>
        <p:txBody>
          <a:bodyPr wrap="square" lIns="0" tIns="0" rIns="0" bIns="0" rtlCol="0" anchor="t"/>
          <a:lstStyle/>
          <a:p>
            <a:pPr algn="ctr" indent="0" marL="0">
              <a:buNone/>
            </a:pPr>
            <a:r>
              <a:rPr lang="en-US" sz="1150" dirty="0">
                <a:solidFill>
                  <a:srgbClr val="1F2933"/>
                </a:solidFill>
                <a:latin typeface="Calibri" pitchFamily="34" charset="0"/>
                <a:ea typeface="Calibri" pitchFamily="34" charset="-122"/>
                <a:cs typeface="Calibri" pitchFamily="34" charset="-120"/>
              </a:rPr>
              <a:t>Date e sedi definite da USR e scuole polo dopo la pubblicazione della nota</a:t>
            </a:r>
            <a:endParaRPr lang="en-US" sz="1150" dirty="0"/>
          </a:p>
        </p:txBody>
      </p:sp>
      <p:sp>
        <p:nvSpPr>
          <p:cNvPr id="9" name="Shape 6"/>
          <p:cNvSpPr/>
          <p:nvPr/>
        </p:nvSpPr>
        <p:spPr>
          <a:xfrm>
            <a:off x="3246120" y="1417320"/>
            <a:ext cx="2606040" cy="2103120"/>
          </a:xfrm>
          <a:prstGeom prst="roundRect">
            <a:avLst>
              <a:gd name="adj" fmla="val 3478"/>
            </a:avLst>
          </a:prstGeom>
          <a:solidFill>
            <a:srgbClr val="EAF2F8"/>
          </a:solidFill>
          <a:ln w="12700">
            <a:solidFill>
              <a:srgbClr val="EAF2F8"/>
            </a:solidFill>
            <a:prstDash val="solid"/>
          </a:ln>
        </p:spPr>
      </p:sp>
      <p:sp>
        <p:nvSpPr>
          <p:cNvPr id="10" name="Shape 7"/>
          <p:cNvSpPr/>
          <p:nvPr/>
        </p:nvSpPr>
        <p:spPr>
          <a:xfrm>
            <a:off x="4229100" y="1600200"/>
            <a:ext cx="640080" cy="640080"/>
          </a:xfrm>
          <a:prstGeom prst="ellipse">
            <a:avLst/>
          </a:prstGeom>
          <a:solidFill>
            <a:srgbClr val="2A6F97"/>
          </a:solidFill>
          <a:ln w="12700">
            <a:solidFill>
              <a:srgbClr val="2A6F97"/>
            </a:solidFill>
            <a:prstDash val="solid"/>
          </a:ln>
        </p:spPr>
      </p:sp>
      <p:pic>
        <p:nvPicPr>
          <p:cNvPr id="11" name="Image 1" descr="preencoded.png">    </p:cNvPr>
          <p:cNvPicPr>
            <a:picLocks noChangeAspect="1"/>
          </p:cNvPicPr>
          <p:nvPr/>
        </p:nvPicPr>
        <p:blipFill>
          <a:blip r:embed="rId2"/>
          <a:stretch>
            <a:fillRect/>
          </a:stretch>
        </p:blipFill>
        <p:spPr>
          <a:xfrm>
            <a:off x="4389120" y="1760220"/>
            <a:ext cx="320040" cy="320040"/>
          </a:xfrm>
          <a:prstGeom prst="rect">
            <a:avLst/>
          </a:prstGeom>
        </p:spPr>
      </p:pic>
      <p:sp>
        <p:nvSpPr>
          <p:cNvPr id="12" name="Text 8"/>
          <p:cNvSpPr txBox="1"/>
          <p:nvPr/>
        </p:nvSpPr>
        <p:spPr>
          <a:xfrm>
            <a:off x="3383280" y="2331720"/>
            <a:ext cx="2331720" cy="502920"/>
          </a:xfrm>
          <a:prstGeom prst="rect">
            <a:avLst/>
          </a:prstGeom>
          <a:noFill/>
          <a:ln/>
        </p:spPr>
        <p:txBody>
          <a:bodyPr wrap="square" lIns="0" tIns="0" rIns="0" bIns="0" rtlCol="0" anchor="ctr"/>
          <a:lstStyle/>
          <a:p>
            <a:pPr algn="ctr" indent="0" marL="0">
              <a:buNone/>
            </a:pPr>
            <a:r>
              <a:rPr lang="en-US" sz="1400" b="1" dirty="0">
                <a:solidFill>
                  <a:srgbClr val="12355B"/>
                </a:solidFill>
                <a:latin typeface="Cambria" pitchFamily="34" charset="0"/>
                <a:ea typeface="Cambria" pitchFamily="34" charset="-122"/>
                <a:cs typeface="Cambria" pitchFamily="34" charset="-120"/>
              </a:rPr>
              <a:t>Laboratori e Scuola Futura</a:t>
            </a:r>
            <a:endParaRPr lang="en-US" sz="1400" dirty="0"/>
          </a:p>
        </p:txBody>
      </p:sp>
      <p:sp>
        <p:nvSpPr>
          <p:cNvPr id="13" name="Text 9"/>
          <p:cNvSpPr txBox="1"/>
          <p:nvPr/>
        </p:nvSpPr>
        <p:spPr>
          <a:xfrm>
            <a:off x="3429000" y="2834640"/>
            <a:ext cx="2240280" cy="640080"/>
          </a:xfrm>
          <a:prstGeom prst="rect">
            <a:avLst/>
          </a:prstGeom>
          <a:noFill/>
          <a:ln/>
        </p:spPr>
        <p:txBody>
          <a:bodyPr wrap="square" lIns="0" tIns="0" rIns="0" bIns="0" rtlCol="0" anchor="t"/>
          <a:lstStyle/>
          <a:p>
            <a:pPr algn="ctr" indent="0" marL="0">
              <a:buNone/>
            </a:pPr>
            <a:r>
              <a:rPr lang="en-US" sz="1150" dirty="0">
                <a:solidFill>
                  <a:srgbClr val="1F2933"/>
                </a:solidFill>
                <a:latin typeface="Calibri" pitchFamily="34" charset="0"/>
                <a:ea typeface="Calibri" pitchFamily="34" charset="-122"/>
                <a:cs typeface="Calibri" pitchFamily="34" charset="-120"/>
              </a:rPr>
              <a:t>Ore di formazione aggiuntive su Scuola Futura: si attendono le indicazioni della nota ministeriale</a:t>
            </a:r>
            <a:endParaRPr lang="en-US" sz="1150" dirty="0"/>
          </a:p>
        </p:txBody>
      </p:sp>
      <p:sp>
        <p:nvSpPr>
          <p:cNvPr id="14" name="Shape 10"/>
          <p:cNvSpPr/>
          <p:nvPr/>
        </p:nvSpPr>
        <p:spPr>
          <a:xfrm>
            <a:off x="6035040" y="1417320"/>
            <a:ext cx="2606040" cy="2103120"/>
          </a:xfrm>
          <a:prstGeom prst="roundRect">
            <a:avLst>
              <a:gd name="adj" fmla="val 3478"/>
            </a:avLst>
          </a:prstGeom>
          <a:solidFill>
            <a:srgbClr val="EAF2F8"/>
          </a:solidFill>
          <a:ln w="12700">
            <a:solidFill>
              <a:srgbClr val="EAF2F8"/>
            </a:solidFill>
            <a:prstDash val="solid"/>
          </a:ln>
        </p:spPr>
      </p:sp>
      <p:sp>
        <p:nvSpPr>
          <p:cNvPr id="15" name="Shape 11"/>
          <p:cNvSpPr/>
          <p:nvPr/>
        </p:nvSpPr>
        <p:spPr>
          <a:xfrm>
            <a:off x="7018020" y="1600200"/>
            <a:ext cx="640080" cy="640080"/>
          </a:xfrm>
          <a:prstGeom prst="ellipse">
            <a:avLst/>
          </a:prstGeom>
          <a:solidFill>
            <a:srgbClr val="2A6F97"/>
          </a:solidFill>
          <a:ln w="12700">
            <a:solidFill>
              <a:srgbClr val="2A6F97"/>
            </a:solidFill>
            <a:prstDash val="solid"/>
          </a:ln>
        </p:spPr>
      </p:sp>
      <p:pic>
        <p:nvPicPr>
          <p:cNvPr id="16" name="Image 2" descr="preencoded.png">    </p:cNvPr>
          <p:cNvPicPr>
            <a:picLocks noChangeAspect="1"/>
          </p:cNvPicPr>
          <p:nvPr/>
        </p:nvPicPr>
        <p:blipFill>
          <a:blip r:embed="rId3"/>
          <a:stretch>
            <a:fillRect/>
          </a:stretch>
        </p:blipFill>
        <p:spPr>
          <a:xfrm>
            <a:off x="7178040" y="1760220"/>
            <a:ext cx="320040" cy="320040"/>
          </a:xfrm>
          <a:prstGeom prst="rect">
            <a:avLst/>
          </a:prstGeom>
        </p:spPr>
      </p:pic>
      <p:sp>
        <p:nvSpPr>
          <p:cNvPr id="17" name="Text 12"/>
          <p:cNvSpPr txBox="1"/>
          <p:nvPr/>
        </p:nvSpPr>
        <p:spPr>
          <a:xfrm>
            <a:off x="6172200" y="2331720"/>
            <a:ext cx="2331720" cy="502920"/>
          </a:xfrm>
          <a:prstGeom prst="rect">
            <a:avLst/>
          </a:prstGeom>
          <a:noFill/>
          <a:ln/>
        </p:spPr>
        <p:txBody>
          <a:bodyPr wrap="square" lIns="0" tIns="0" rIns="0" bIns="0" rtlCol="0" anchor="ctr"/>
          <a:lstStyle/>
          <a:p>
            <a:pPr algn="ctr" indent="0" marL="0">
              <a:buNone/>
            </a:pPr>
            <a:r>
              <a:rPr lang="en-US" sz="1400" b="1" dirty="0">
                <a:solidFill>
                  <a:srgbClr val="12355B"/>
                </a:solidFill>
                <a:latin typeface="Cambria" pitchFamily="34" charset="0"/>
                <a:ea typeface="Cambria" pitchFamily="34" charset="-122"/>
                <a:cs typeface="Cambria" pitchFamily="34" charset="-120"/>
              </a:rPr>
              <a:t>Piattaforma INDIRE</a:t>
            </a:r>
            <a:endParaRPr lang="en-US" sz="1400" dirty="0"/>
          </a:p>
        </p:txBody>
      </p:sp>
      <p:sp>
        <p:nvSpPr>
          <p:cNvPr id="18" name="Text 13"/>
          <p:cNvSpPr txBox="1"/>
          <p:nvPr/>
        </p:nvSpPr>
        <p:spPr>
          <a:xfrm>
            <a:off x="6217920" y="2834640"/>
            <a:ext cx="2240280" cy="640080"/>
          </a:xfrm>
          <a:prstGeom prst="rect">
            <a:avLst/>
          </a:prstGeom>
          <a:noFill/>
          <a:ln/>
        </p:spPr>
        <p:txBody>
          <a:bodyPr wrap="square" lIns="0" tIns="0" rIns="0" bIns="0" rtlCol="0" anchor="t"/>
          <a:lstStyle/>
          <a:p>
            <a:pPr algn="ctr" indent="0" marL="0">
              <a:buNone/>
            </a:pPr>
            <a:r>
              <a:rPr lang="en-US" sz="1150" dirty="0">
                <a:solidFill>
                  <a:srgbClr val="1F2933"/>
                </a:solidFill>
                <a:latin typeface="Calibri" pitchFamily="34" charset="0"/>
                <a:ea typeface="Calibri" pitchFamily="34" charset="-122"/>
                <a:cs typeface="Calibri" pitchFamily="34" charset="-120"/>
              </a:rPr>
              <a:t>Data di apertura di neoassunti.indire.it non ancora comunicata</a:t>
            </a:r>
            <a:endParaRPr lang="en-US" sz="1150" dirty="0"/>
          </a:p>
        </p:txBody>
      </p:sp>
      <p:sp>
        <p:nvSpPr>
          <p:cNvPr id="19" name="Shape 14"/>
          <p:cNvSpPr/>
          <p:nvPr/>
        </p:nvSpPr>
        <p:spPr>
          <a:xfrm>
            <a:off x="457200" y="3749040"/>
            <a:ext cx="8229600" cy="822960"/>
          </a:xfrm>
          <a:prstGeom prst="roundRect">
            <a:avLst>
              <a:gd name="adj" fmla="val 8889"/>
            </a:avLst>
          </a:prstGeom>
          <a:solidFill>
            <a:srgbClr val="FDF0E4"/>
          </a:solidFill>
          <a:ln w="12700">
            <a:solidFill>
              <a:srgbClr val="FDF0E4"/>
            </a:solidFill>
            <a:prstDash val="solid"/>
          </a:ln>
        </p:spPr>
      </p:sp>
      <p:pic>
        <p:nvPicPr>
          <p:cNvPr id="20" name="Image 3" descr="preencoded.png">    </p:cNvPr>
          <p:cNvPicPr>
            <a:picLocks noChangeAspect="1"/>
          </p:cNvPicPr>
          <p:nvPr/>
        </p:nvPicPr>
        <p:blipFill>
          <a:blip r:embed="rId4"/>
          <a:stretch>
            <a:fillRect/>
          </a:stretch>
        </p:blipFill>
        <p:spPr>
          <a:xfrm>
            <a:off x="640080" y="3977640"/>
            <a:ext cx="365760" cy="365760"/>
          </a:xfrm>
          <a:prstGeom prst="rect">
            <a:avLst/>
          </a:prstGeom>
        </p:spPr>
      </p:pic>
      <p:sp>
        <p:nvSpPr>
          <p:cNvPr id="21" name="Text 15"/>
          <p:cNvSpPr txBox="1"/>
          <p:nvPr/>
        </p:nvSpPr>
        <p:spPr>
          <a:xfrm>
            <a:off x="1188720" y="3794760"/>
            <a:ext cx="7315200" cy="731520"/>
          </a:xfrm>
          <a:prstGeom prst="rect">
            <a:avLst/>
          </a:prstGeom>
          <a:noFill/>
          <a:ln/>
        </p:spPr>
        <p:txBody>
          <a:bodyPr wrap="square" lIns="0" tIns="0" rIns="0" bIns="0" rtlCol="0" anchor="ctr"/>
          <a:lstStyle/>
          <a:p>
            <a:pPr indent="0" marL="0">
              <a:buNone/>
            </a:pPr>
            <a:r>
              <a:rPr lang="en-US" sz="1250" dirty="0">
                <a:solidFill>
                  <a:srgbClr val="1F2933"/>
                </a:solidFill>
                <a:latin typeface="Calibri" pitchFamily="34" charset="0"/>
                <a:ea typeface="Calibri" pitchFamily="34" charset="-122"/>
                <a:cs typeface="Calibri" pitchFamily="34" charset="-120"/>
              </a:rPr>
              <a:t>Nel 2025/26 la Nota MIM n. 95371 è uscita l’11 dicembre 2025 e INDIRE ha aperto l’ambiente il 19 dicembre: l’attesa non sospende il percorso né il conteggio dei giorni.</a:t>
            </a:r>
            <a:endParaRPr lang="en-US" sz="1250" dirty="0"/>
          </a:p>
        </p:txBody>
      </p:sp>
      <p:sp>
        <p:nvSpPr>
          <p:cNvPr id="22" name="Text 16"/>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23" name="Text 17"/>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Chi è esonerato e chi deve svolgerlo</a:t>
            </a:r>
            <a:endParaRPr lang="en-US" sz="3000" dirty="0"/>
          </a:p>
        </p:txBody>
      </p:sp>
      <p:sp>
        <p:nvSpPr>
          <p:cNvPr id="3" name="Shape 1"/>
          <p:cNvSpPr/>
          <p:nvPr/>
        </p:nvSpPr>
        <p:spPr>
          <a:xfrm>
            <a:off x="457200" y="1280160"/>
            <a:ext cx="3977640" cy="3063240"/>
          </a:xfrm>
          <a:prstGeom prst="roundRect">
            <a:avLst>
              <a:gd name="adj" fmla="val 2667"/>
            </a:avLst>
          </a:prstGeom>
          <a:solidFill>
            <a:srgbClr val="E8F5EE"/>
          </a:solidFill>
          <a:ln w="12700">
            <a:solidFill>
              <a:srgbClr val="E8F5EE"/>
            </a:solidFill>
            <a:prstDash val="solid"/>
          </a:ln>
        </p:spPr>
      </p:sp>
      <p:sp>
        <p:nvSpPr>
          <p:cNvPr id="4" name="Shape 2"/>
          <p:cNvSpPr/>
          <p:nvPr/>
        </p:nvSpPr>
        <p:spPr>
          <a:xfrm>
            <a:off x="685800" y="1463040"/>
            <a:ext cx="640080" cy="640080"/>
          </a:xfrm>
          <a:prstGeom prst="ellipse">
            <a:avLst/>
          </a:prstGeom>
          <a:solidFill>
            <a:srgbClr val="2E8B57"/>
          </a:solidFill>
          <a:ln w="12700">
            <a:solidFill>
              <a:srgbClr val="2E8B57"/>
            </a:solidFill>
            <a:prstDash val="solid"/>
          </a:ln>
        </p:spPr>
      </p:sp>
      <p:pic>
        <p:nvPicPr>
          <p:cNvPr id="5" name="Image 0" descr="preencoded.png">    </p:cNvPr>
          <p:cNvPicPr>
            <a:picLocks noChangeAspect="1"/>
          </p:cNvPicPr>
          <p:nvPr/>
        </p:nvPicPr>
        <p:blipFill>
          <a:blip r:embed="rId1"/>
          <a:stretch>
            <a:fillRect/>
          </a:stretch>
        </p:blipFill>
        <p:spPr>
          <a:xfrm>
            <a:off x="845820" y="1623060"/>
            <a:ext cx="320040" cy="320040"/>
          </a:xfrm>
          <a:prstGeom prst="rect">
            <a:avLst/>
          </a:prstGeom>
        </p:spPr>
      </p:pic>
      <p:sp>
        <p:nvSpPr>
          <p:cNvPr id="6" name="Text 3"/>
          <p:cNvSpPr txBox="1"/>
          <p:nvPr/>
        </p:nvSpPr>
        <p:spPr>
          <a:xfrm>
            <a:off x="1463040" y="1508760"/>
            <a:ext cx="2834640" cy="548640"/>
          </a:xfrm>
          <a:prstGeom prst="rect">
            <a:avLst/>
          </a:prstGeom>
          <a:noFill/>
          <a:ln/>
        </p:spPr>
        <p:txBody>
          <a:bodyPr wrap="square" lIns="0" tIns="0" rIns="0" bIns="0" rtlCol="0" anchor="ctr"/>
          <a:lstStyle/>
          <a:p>
            <a:pPr indent="0" marL="0">
              <a:buNone/>
            </a:pPr>
            <a:r>
              <a:rPr lang="en-US" sz="1800" b="1" dirty="0">
                <a:solidFill>
                  <a:srgbClr val="2E8B57"/>
                </a:solidFill>
                <a:latin typeface="Cambria" pitchFamily="34" charset="0"/>
                <a:ea typeface="Cambria" pitchFamily="34" charset="-122"/>
                <a:cs typeface="Cambria" pitchFamily="34" charset="-120"/>
              </a:rPr>
              <a:t>Non ripete l’anno di prova</a:t>
            </a:r>
            <a:endParaRPr lang="en-US" sz="1800" dirty="0"/>
          </a:p>
        </p:txBody>
      </p:sp>
      <p:sp>
        <p:nvSpPr>
          <p:cNvPr id="7" name="Text 4"/>
          <p:cNvSpPr txBox="1"/>
          <p:nvPr/>
        </p:nvSpPr>
        <p:spPr>
          <a:xfrm>
            <a:off x="685800" y="2286000"/>
            <a:ext cx="3566160" cy="1188720"/>
          </a:xfrm>
          <a:prstGeom prst="rect">
            <a:avLst/>
          </a:prstGeom>
          <a:noFill/>
          <a:ln/>
        </p:spPr>
        <p:txBody>
          <a:bodyPr wrap="square" lIns="0" tIns="0" rIns="0" bIns="0" rtlCol="0" anchor="t"/>
          <a:lstStyle/>
          <a:p>
            <a:pPr indent="0" marL="0">
              <a:buNone/>
            </a:pPr>
            <a:r>
              <a:rPr lang="en-US" sz="1400" dirty="0">
                <a:solidFill>
                  <a:srgbClr val="1F2933"/>
                </a:solidFill>
                <a:latin typeface="Calibri" pitchFamily="34" charset="0"/>
                <a:ea typeface="Calibri" pitchFamily="34" charset="-122"/>
                <a:cs typeface="Calibri" pitchFamily="34" charset="-120"/>
              </a:rPr>
              <a:t>Chi lo ha già superato e ottiene una nuova immissione in ruolo nello stesso grado di istruzione, anche da una procedura concorsuale diversa. Nello stesso grado, il passaggio tra posto comune e sostegno non richiede un nuovo anno di prova (Nota MIM 95371/2025, punto 3).</a:t>
            </a:r>
            <a:endParaRPr lang="en-US" sz="1400" dirty="0"/>
          </a:p>
        </p:txBody>
      </p:sp>
      <p:sp>
        <p:nvSpPr>
          <p:cNvPr id="8" name="Shape 5"/>
          <p:cNvSpPr/>
          <p:nvPr/>
        </p:nvSpPr>
        <p:spPr>
          <a:xfrm>
            <a:off x="4709160" y="1280160"/>
            <a:ext cx="3977640" cy="3063240"/>
          </a:xfrm>
          <a:prstGeom prst="roundRect">
            <a:avLst>
              <a:gd name="adj" fmla="val 2667"/>
            </a:avLst>
          </a:prstGeom>
          <a:solidFill>
            <a:srgbClr val="FBEAE8"/>
          </a:solidFill>
          <a:ln w="12700">
            <a:solidFill>
              <a:srgbClr val="FBEAE8"/>
            </a:solidFill>
            <a:prstDash val="solid"/>
          </a:ln>
        </p:spPr>
      </p:sp>
      <p:sp>
        <p:nvSpPr>
          <p:cNvPr id="9" name="Shape 6"/>
          <p:cNvSpPr/>
          <p:nvPr/>
        </p:nvSpPr>
        <p:spPr>
          <a:xfrm>
            <a:off x="4937760" y="1463040"/>
            <a:ext cx="640080" cy="640080"/>
          </a:xfrm>
          <a:prstGeom prst="ellipse">
            <a:avLst/>
          </a:prstGeom>
          <a:solidFill>
            <a:srgbClr val="C0392B"/>
          </a:solidFill>
          <a:ln w="12700">
            <a:solidFill>
              <a:srgbClr val="C0392B"/>
            </a:solidFill>
            <a:prstDash val="solid"/>
          </a:ln>
        </p:spPr>
      </p:sp>
      <p:pic>
        <p:nvPicPr>
          <p:cNvPr id="10" name="Image 1" descr="preencoded.png">    </p:cNvPr>
          <p:cNvPicPr>
            <a:picLocks noChangeAspect="1"/>
          </p:cNvPicPr>
          <p:nvPr/>
        </p:nvPicPr>
        <p:blipFill>
          <a:blip r:embed="rId2"/>
          <a:stretch>
            <a:fillRect/>
          </a:stretch>
        </p:blipFill>
        <p:spPr>
          <a:xfrm>
            <a:off x="5097780" y="1623060"/>
            <a:ext cx="320040" cy="320040"/>
          </a:xfrm>
          <a:prstGeom prst="rect">
            <a:avLst/>
          </a:prstGeom>
        </p:spPr>
      </p:pic>
      <p:sp>
        <p:nvSpPr>
          <p:cNvPr id="11" name="Text 7"/>
          <p:cNvSpPr txBox="1"/>
          <p:nvPr/>
        </p:nvSpPr>
        <p:spPr>
          <a:xfrm>
            <a:off x="5715000" y="1508760"/>
            <a:ext cx="2834640" cy="548640"/>
          </a:xfrm>
          <a:prstGeom prst="rect">
            <a:avLst/>
          </a:prstGeom>
          <a:noFill/>
          <a:ln/>
        </p:spPr>
        <p:txBody>
          <a:bodyPr wrap="square" lIns="0" tIns="0" rIns="0" bIns="0" rtlCol="0" anchor="ctr"/>
          <a:lstStyle/>
          <a:p>
            <a:pPr indent="0" marL="0">
              <a:buNone/>
            </a:pPr>
            <a:r>
              <a:rPr lang="en-US" sz="1800" b="1" dirty="0">
                <a:solidFill>
                  <a:srgbClr val="C0392B"/>
                </a:solidFill>
                <a:latin typeface="Cambria" pitchFamily="34" charset="0"/>
                <a:ea typeface="Cambria" pitchFamily="34" charset="-122"/>
                <a:cs typeface="Cambria" pitchFamily="34" charset="-120"/>
              </a:rPr>
              <a:t>Deve svolgerlo</a:t>
            </a:r>
            <a:endParaRPr lang="en-US" sz="1800" dirty="0"/>
          </a:p>
        </p:txBody>
      </p:sp>
      <p:sp>
        <p:nvSpPr>
          <p:cNvPr id="12" name="Text 8"/>
          <p:cNvSpPr txBox="1"/>
          <p:nvPr/>
        </p:nvSpPr>
        <p:spPr>
          <a:xfrm>
            <a:off x="4937760" y="2286000"/>
            <a:ext cx="3611880" cy="164592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Cambio di grado di istruzione (passaggio di ruolo)</a:t>
            </a:r>
            <a:endParaRPr lang="en-US" sz="1300" dirty="0"/>
          </a:p>
          <a:p>
            <a:pPr marL="342900" indent="-3429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Secondaria di II grado: da classe di concorso Tabella B (ITP) a Tabella A</a:t>
            </a:r>
            <a:endParaRPr lang="en-US" sz="1300" dirty="0"/>
          </a:p>
          <a:p>
            <a:pPr marL="342900" indent="-3429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Vincitori PNRR non abilitati: il periodo parte dopo l’assunzione a tempo indeterminato</a:t>
            </a:r>
            <a:endParaRPr lang="en-US" sz="1300" dirty="0"/>
          </a:p>
          <a:p>
            <a:pPr marL="342900" indent="-342900">
              <a:spcAft>
                <a:spcPts val="600"/>
              </a:spcAft>
              <a:buSzPct val="100000"/>
              <a:buChar char="•"/>
            </a:pPr>
            <a:r>
              <a:rPr lang="en-US" sz="1300" dirty="0">
                <a:solidFill>
                  <a:srgbClr val="1F2933"/>
                </a:solidFill>
                <a:latin typeface="Calibri" pitchFamily="34" charset="0"/>
                <a:ea typeface="Calibri" pitchFamily="34" charset="-122"/>
                <a:cs typeface="Calibri" pitchFamily="34" charset="-120"/>
              </a:rPr>
              <a:t>Nel dubbio: conferma scritta della segreteria</a:t>
            </a:r>
            <a:endParaRPr lang="en-US" sz="1300" dirty="0"/>
          </a:p>
        </p:txBody>
      </p:sp>
      <p:sp>
        <p:nvSpPr>
          <p:cNvPr id="13" name="Text 9"/>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14" name="Text 10"/>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Il Comitato di valutazione</a:t>
            </a:r>
            <a:endParaRPr lang="en-US" sz="3000" dirty="0"/>
          </a:p>
        </p:txBody>
      </p:sp>
      <p:sp>
        <p:nvSpPr>
          <p:cNvPr id="3" name="Shape 1"/>
          <p:cNvSpPr/>
          <p:nvPr/>
        </p:nvSpPr>
        <p:spPr>
          <a:xfrm>
            <a:off x="457200" y="1097280"/>
            <a:ext cx="3291840" cy="3474720"/>
          </a:xfrm>
          <a:prstGeom prst="roundRect">
            <a:avLst>
              <a:gd name="adj" fmla="val 2222"/>
            </a:avLst>
          </a:prstGeom>
          <a:solidFill>
            <a:srgbClr val="12355B"/>
          </a:solidFill>
          <a:ln w="12700">
            <a:solidFill>
              <a:srgbClr val="12355B"/>
            </a:solidFill>
            <a:prstDash val="solid"/>
          </a:ln>
        </p:spPr>
      </p:sp>
      <p:pic>
        <p:nvPicPr>
          <p:cNvPr id="4" name="Image 0" descr="preencoded.png">    </p:cNvPr>
          <p:cNvPicPr>
            <a:picLocks noChangeAspect="1"/>
          </p:cNvPicPr>
          <p:nvPr/>
        </p:nvPicPr>
        <p:blipFill>
          <a:blip r:embed="rId1"/>
          <a:stretch>
            <a:fillRect/>
          </a:stretch>
        </p:blipFill>
        <p:spPr>
          <a:xfrm>
            <a:off x="1737360" y="1325880"/>
            <a:ext cx="731520" cy="731520"/>
          </a:xfrm>
          <a:prstGeom prst="rect">
            <a:avLst/>
          </a:prstGeom>
        </p:spPr>
      </p:pic>
      <p:sp>
        <p:nvSpPr>
          <p:cNvPr id="5" name="Text 2"/>
          <p:cNvSpPr txBox="1"/>
          <p:nvPr/>
        </p:nvSpPr>
        <p:spPr>
          <a:xfrm>
            <a:off x="685800" y="2240280"/>
            <a:ext cx="2834640" cy="914400"/>
          </a:xfrm>
          <a:prstGeom prst="rect">
            <a:avLst/>
          </a:prstGeom>
          <a:noFill/>
          <a:ln/>
        </p:spPr>
        <p:txBody>
          <a:bodyPr wrap="square" lIns="0" tIns="0" rIns="0" bIns="0" rtlCol="0" anchor="ctr"/>
          <a:lstStyle/>
          <a:p>
            <a:pPr algn="ctr" indent="0" marL="0">
              <a:buNone/>
            </a:pPr>
            <a:r>
              <a:rPr lang="en-US" sz="1500" dirty="0">
                <a:solidFill>
                  <a:srgbClr val="FFFFFF"/>
                </a:solidFill>
                <a:latin typeface="Cambria" pitchFamily="34" charset="0"/>
                <a:ea typeface="Cambria" pitchFamily="34" charset="-122"/>
                <a:cs typeface="Cambria" pitchFamily="34" charset="-120"/>
              </a:rPr>
              <a:t>Per l’anno di prova opera in composizione ristretta</a:t>
            </a:r>
            <a:endParaRPr lang="en-US" sz="1500" dirty="0"/>
          </a:p>
        </p:txBody>
      </p:sp>
      <p:sp>
        <p:nvSpPr>
          <p:cNvPr id="6" name="Text 3"/>
          <p:cNvSpPr txBox="1"/>
          <p:nvPr/>
        </p:nvSpPr>
        <p:spPr>
          <a:xfrm>
            <a:off x="685800" y="3291840"/>
            <a:ext cx="2834640" cy="1097280"/>
          </a:xfrm>
          <a:prstGeom prst="rect">
            <a:avLst/>
          </a:prstGeom>
          <a:noFill/>
          <a:ln/>
        </p:spPr>
        <p:txBody>
          <a:bodyPr wrap="square" lIns="0" tIns="0" rIns="0" bIns="0" rtlCol="0" anchor="ctr"/>
          <a:lstStyle/>
          <a:p>
            <a:pPr algn="ctr" indent="0" marL="0">
              <a:buNone/>
            </a:pPr>
            <a:r>
              <a:rPr lang="en-US" sz="1200" i="1" dirty="0">
                <a:solidFill>
                  <a:srgbClr val="CADCFC"/>
                </a:solidFill>
                <a:latin typeface="Calibri" pitchFamily="34" charset="0"/>
                <a:ea typeface="Calibri" pitchFamily="34" charset="-122"/>
                <a:cs typeface="Calibri" pitchFamily="34" charset="-120"/>
              </a:rPr>
              <a:t>Non partecipano i rappresentanti di genitori e studenti né il componente esterno</a:t>
            </a:r>
            <a:endParaRPr lang="en-US" sz="1200" dirty="0"/>
          </a:p>
        </p:txBody>
      </p:sp>
      <p:sp>
        <p:nvSpPr>
          <p:cNvPr id="7" name="Shape 4"/>
          <p:cNvSpPr/>
          <p:nvPr/>
        </p:nvSpPr>
        <p:spPr>
          <a:xfrm>
            <a:off x="4114800" y="1234440"/>
            <a:ext cx="548640" cy="548640"/>
          </a:xfrm>
          <a:prstGeom prst="ellipse">
            <a:avLst/>
          </a:prstGeom>
          <a:solidFill>
            <a:srgbClr val="2A6F97"/>
          </a:solidFill>
          <a:ln w="12700">
            <a:solidFill>
              <a:srgbClr val="2A6F97"/>
            </a:solidFill>
            <a:prstDash val="solid"/>
          </a:ln>
        </p:spPr>
      </p:sp>
      <p:pic>
        <p:nvPicPr>
          <p:cNvPr id="8" name="Image 1" descr="preencoded.png">    </p:cNvPr>
          <p:cNvPicPr>
            <a:picLocks noChangeAspect="1"/>
          </p:cNvPicPr>
          <p:nvPr/>
        </p:nvPicPr>
        <p:blipFill>
          <a:blip r:embed="rId2"/>
          <a:stretch>
            <a:fillRect/>
          </a:stretch>
        </p:blipFill>
        <p:spPr>
          <a:xfrm>
            <a:off x="4251960" y="1371600"/>
            <a:ext cx="274320" cy="274320"/>
          </a:xfrm>
          <a:prstGeom prst="rect">
            <a:avLst/>
          </a:prstGeom>
        </p:spPr>
      </p:pic>
      <p:sp>
        <p:nvSpPr>
          <p:cNvPr id="9" name="Text 5"/>
          <p:cNvSpPr txBox="1"/>
          <p:nvPr/>
        </p:nvSpPr>
        <p:spPr>
          <a:xfrm>
            <a:off x="4846320" y="1161288"/>
            <a:ext cx="384048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Dirigente scolastico</a:t>
            </a:r>
            <a:endParaRPr lang="en-US" sz="1500" dirty="0"/>
          </a:p>
        </p:txBody>
      </p:sp>
      <p:sp>
        <p:nvSpPr>
          <p:cNvPr id="10" name="Text 6"/>
          <p:cNvSpPr txBox="1"/>
          <p:nvPr/>
        </p:nvSpPr>
        <p:spPr>
          <a:xfrm>
            <a:off x="4846320" y="1490472"/>
            <a:ext cx="384048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presiede il Comitato e adotta la decisione finale sulla conferma in ruolo</a:t>
            </a:r>
            <a:endParaRPr lang="en-US" sz="1250" dirty="0"/>
          </a:p>
        </p:txBody>
      </p:sp>
      <p:sp>
        <p:nvSpPr>
          <p:cNvPr id="11" name="Shape 7"/>
          <p:cNvSpPr/>
          <p:nvPr/>
        </p:nvSpPr>
        <p:spPr>
          <a:xfrm>
            <a:off x="4114800" y="2103120"/>
            <a:ext cx="548640" cy="548640"/>
          </a:xfrm>
          <a:prstGeom prst="ellipse">
            <a:avLst/>
          </a:prstGeom>
          <a:solidFill>
            <a:srgbClr val="2A6F97"/>
          </a:solidFill>
          <a:ln w="12700">
            <a:solidFill>
              <a:srgbClr val="2A6F97"/>
            </a:solidFill>
            <a:prstDash val="solid"/>
          </a:ln>
        </p:spPr>
      </p:sp>
      <p:pic>
        <p:nvPicPr>
          <p:cNvPr id="12" name="Image 2" descr="preencoded.png">    </p:cNvPr>
          <p:cNvPicPr>
            <a:picLocks noChangeAspect="1"/>
          </p:cNvPicPr>
          <p:nvPr/>
        </p:nvPicPr>
        <p:blipFill>
          <a:blip r:embed="rId3"/>
          <a:stretch>
            <a:fillRect/>
          </a:stretch>
        </p:blipFill>
        <p:spPr>
          <a:xfrm>
            <a:off x="4251960" y="2240280"/>
            <a:ext cx="274320" cy="274320"/>
          </a:xfrm>
          <a:prstGeom prst="rect">
            <a:avLst/>
          </a:prstGeom>
        </p:spPr>
      </p:pic>
      <p:sp>
        <p:nvSpPr>
          <p:cNvPr id="13" name="Text 8"/>
          <p:cNvSpPr txBox="1"/>
          <p:nvPr/>
        </p:nvSpPr>
        <p:spPr>
          <a:xfrm>
            <a:off x="4846320" y="2029968"/>
            <a:ext cx="384048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Tre docenti</a:t>
            </a:r>
            <a:endParaRPr lang="en-US" sz="1500" dirty="0"/>
          </a:p>
        </p:txBody>
      </p:sp>
      <p:sp>
        <p:nvSpPr>
          <p:cNvPr id="14" name="Text 9"/>
          <p:cNvSpPr txBox="1"/>
          <p:nvPr/>
        </p:nvSpPr>
        <p:spPr>
          <a:xfrm>
            <a:off x="4846320" y="2359152"/>
            <a:ext cx="384048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due scelti dal Collegio dei docenti e uno dal Consiglio di istituto</a:t>
            </a:r>
            <a:endParaRPr lang="en-US" sz="1250" dirty="0"/>
          </a:p>
        </p:txBody>
      </p:sp>
      <p:sp>
        <p:nvSpPr>
          <p:cNvPr id="15" name="Shape 10"/>
          <p:cNvSpPr/>
          <p:nvPr/>
        </p:nvSpPr>
        <p:spPr>
          <a:xfrm>
            <a:off x="4114800" y="2971800"/>
            <a:ext cx="548640" cy="548640"/>
          </a:xfrm>
          <a:prstGeom prst="ellipse">
            <a:avLst/>
          </a:prstGeom>
          <a:solidFill>
            <a:srgbClr val="2A6F97"/>
          </a:solidFill>
          <a:ln w="12700">
            <a:solidFill>
              <a:srgbClr val="2A6F97"/>
            </a:solidFill>
            <a:prstDash val="solid"/>
          </a:ln>
        </p:spPr>
      </p:sp>
      <p:pic>
        <p:nvPicPr>
          <p:cNvPr id="16" name="Image 3" descr="preencoded.png">    </p:cNvPr>
          <p:cNvPicPr>
            <a:picLocks noChangeAspect="1"/>
          </p:cNvPicPr>
          <p:nvPr/>
        </p:nvPicPr>
        <p:blipFill>
          <a:blip r:embed="rId4"/>
          <a:stretch>
            <a:fillRect/>
          </a:stretch>
        </p:blipFill>
        <p:spPr>
          <a:xfrm>
            <a:off x="4251960" y="3108960"/>
            <a:ext cx="274320" cy="274320"/>
          </a:xfrm>
          <a:prstGeom prst="rect">
            <a:avLst/>
          </a:prstGeom>
        </p:spPr>
      </p:pic>
      <p:sp>
        <p:nvSpPr>
          <p:cNvPr id="17" name="Text 11"/>
          <p:cNvSpPr txBox="1"/>
          <p:nvPr/>
        </p:nvSpPr>
        <p:spPr>
          <a:xfrm>
            <a:off x="4846320" y="2898648"/>
            <a:ext cx="384048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Docente tutor</a:t>
            </a:r>
            <a:endParaRPr lang="en-US" sz="1500" dirty="0"/>
          </a:p>
        </p:txBody>
      </p:sp>
      <p:sp>
        <p:nvSpPr>
          <p:cNvPr id="18" name="Text 12"/>
          <p:cNvSpPr txBox="1"/>
          <p:nvPr/>
        </p:nvSpPr>
        <p:spPr>
          <a:xfrm>
            <a:off x="4846320" y="3227832"/>
            <a:ext cx="384048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presenta l’istruttoria sul percorso svolto dal neoassunto</a:t>
            </a:r>
            <a:endParaRPr lang="en-US" sz="1250" dirty="0"/>
          </a:p>
        </p:txBody>
      </p:sp>
      <p:sp>
        <p:nvSpPr>
          <p:cNvPr id="19" name="Shape 13"/>
          <p:cNvSpPr/>
          <p:nvPr/>
        </p:nvSpPr>
        <p:spPr>
          <a:xfrm>
            <a:off x="4114800" y="3840480"/>
            <a:ext cx="548640" cy="548640"/>
          </a:xfrm>
          <a:prstGeom prst="ellipse">
            <a:avLst/>
          </a:prstGeom>
          <a:solidFill>
            <a:srgbClr val="2A6F97"/>
          </a:solidFill>
          <a:ln w="12700">
            <a:solidFill>
              <a:srgbClr val="2A6F97"/>
            </a:solidFill>
            <a:prstDash val="solid"/>
          </a:ln>
        </p:spPr>
      </p:sp>
      <p:pic>
        <p:nvPicPr>
          <p:cNvPr id="20" name="Image 4" descr="preencoded.png">    </p:cNvPr>
          <p:cNvPicPr>
            <a:picLocks noChangeAspect="1"/>
          </p:cNvPicPr>
          <p:nvPr/>
        </p:nvPicPr>
        <p:blipFill>
          <a:blip r:embed="rId5"/>
          <a:stretch>
            <a:fillRect/>
          </a:stretch>
        </p:blipFill>
        <p:spPr>
          <a:xfrm>
            <a:off x="4251960" y="3977640"/>
            <a:ext cx="274320" cy="274320"/>
          </a:xfrm>
          <a:prstGeom prst="rect">
            <a:avLst/>
          </a:prstGeom>
        </p:spPr>
      </p:pic>
      <p:sp>
        <p:nvSpPr>
          <p:cNvPr id="21" name="Text 14"/>
          <p:cNvSpPr txBox="1"/>
          <p:nvPr/>
        </p:nvSpPr>
        <p:spPr>
          <a:xfrm>
            <a:off x="4846320" y="3767328"/>
            <a:ext cx="384048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Parere</a:t>
            </a:r>
            <a:endParaRPr lang="en-US" sz="1500" dirty="0"/>
          </a:p>
        </p:txBody>
      </p:sp>
      <p:sp>
        <p:nvSpPr>
          <p:cNvPr id="22" name="Text 15"/>
          <p:cNvSpPr txBox="1"/>
          <p:nvPr/>
        </p:nvSpPr>
        <p:spPr>
          <a:xfrm>
            <a:off x="4846320" y="4096512"/>
            <a:ext cx="3840480" cy="411480"/>
          </a:xfrm>
          <a:prstGeom prst="rect">
            <a:avLst/>
          </a:prstGeom>
          <a:noFill/>
          <a:ln/>
        </p:spPr>
        <p:txBody>
          <a:bodyPr wrap="square" lIns="0" tIns="0" rIns="0" bIns="0" rtlCol="0" anchor="t"/>
          <a:lstStyle/>
          <a:p>
            <a:pPr indent="0" marL="0">
              <a:buNone/>
            </a:pPr>
            <a:r>
              <a:rPr lang="en-US" sz="1250" dirty="0">
                <a:solidFill>
                  <a:srgbClr val="1F2933"/>
                </a:solidFill>
                <a:latin typeface="Calibri" pitchFamily="34" charset="0"/>
                <a:ea typeface="Calibri" pitchFamily="34" charset="-122"/>
                <a:cs typeface="Calibri" pitchFamily="34" charset="-120"/>
              </a:rPr>
              <a:t>obbligatorio ma non vincolante: se il DS se ne discosta, motiva la decisione</a:t>
            </a:r>
            <a:endParaRPr lang="en-US" sz="1250" dirty="0"/>
          </a:p>
        </p:txBody>
      </p:sp>
      <p:sp>
        <p:nvSpPr>
          <p:cNvPr id="23" name="Text 16"/>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24" name="Text 17"/>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In attesa della piattaforma: cosa fare adesso</a:t>
            </a:r>
            <a:endParaRPr lang="en-US" sz="3000" dirty="0"/>
          </a:p>
        </p:txBody>
      </p:sp>
      <p:sp>
        <p:nvSpPr>
          <p:cNvPr id="3" name="Text 1"/>
          <p:cNvSpPr txBox="1"/>
          <p:nvPr/>
        </p:nvSpPr>
        <p:spPr>
          <a:xfrm>
            <a:off x="457200" y="850392"/>
            <a:ext cx="8229600" cy="320040"/>
          </a:xfrm>
          <a:prstGeom prst="rect">
            <a:avLst/>
          </a:prstGeom>
          <a:noFill/>
          <a:ln/>
        </p:spPr>
        <p:txBody>
          <a:bodyPr wrap="square" lIns="0" tIns="0" rIns="0" bIns="0" rtlCol="0" anchor="ctr"/>
          <a:lstStyle/>
          <a:p>
            <a:pPr indent="0" marL="0">
              <a:buNone/>
            </a:pPr>
            <a:r>
              <a:rPr lang="en-US" sz="1400" i="1" dirty="0">
                <a:solidFill>
                  <a:srgbClr val="5B6770"/>
                </a:solidFill>
                <a:latin typeface="Calibri" pitchFamily="34" charset="0"/>
                <a:ea typeface="Calibri" pitchFamily="34" charset="-122"/>
                <a:cs typeface="Calibri" pitchFamily="34" charset="-120"/>
              </a:rPr>
              <a:t>Il percorso è iniziato con la presa di servizio: si può già lavorare</a:t>
            </a:r>
            <a:endParaRPr lang="en-US" sz="1400" dirty="0"/>
          </a:p>
        </p:txBody>
      </p:sp>
      <p:sp>
        <p:nvSpPr>
          <p:cNvPr id="4" name="Shape 2"/>
          <p:cNvSpPr/>
          <p:nvPr/>
        </p:nvSpPr>
        <p:spPr>
          <a:xfrm>
            <a:off x="457200" y="1371600"/>
            <a:ext cx="1920240" cy="1874520"/>
          </a:xfrm>
          <a:prstGeom prst="roundRect">
            <a:avLst>
              <a:gd name="adj" fmla="val 3902"/>
            </a:avLst>
          </a:prstGeom>
          <a:solidFill>
            <a:srgbClr val="EAF2F8"/>
          </a:solidFill>
          <a:ln w="12700">
            <a:solidFill>
              <a:srgbClr val="EAF2F8"/>
            </a:solidFill>
            <a:prstDash val="solid"/>
          </a:ln>
        </p:spPr>
      </p:sp>
      <p:sp>
        <p:nvSpPr>
          <p:cNvPr id="5" name="Shape 3"/>
          <p:cNvSpPr/>
          <p:nvPr/>
        </p:nvSpPr>
        <p:spPr>
          <a:xfrm>
            <a:off x="1115568" y="1508760"/>
            <a:ext cx="603504" cy="603504"/>
          </a:xfrm>
          <a:prstGeom prst="ellipse">
            <a:avLst/>
          </a:prstGeom>
          <a:solidFill>
            <a:srgbClr val="2E8B57"/>
          </a:solidFill>
          <a:ln w="12700">
            <a:solidFill>
              <a:srgbClr val="2E8B57"/>
            </a:solidFill>
            <a:prstDash val="solid"/>
          </a:ln>
        </p:spPr>
      </p:sp>
      <p:pic>
        <p:nvPicPr>
          <p:cNvPr id="6" name="Image 0" descr="preencoded.png">    </p:cNvPr>
          <p:cNvPicPr>
            <a:picLocks noChangeAspect="1"/>
          </p:cNvPicPr>
          <p:nvPr/>
        </p:nvPicPr>
        <p:blipFill>
          <a:blip r:embed="rId1"/>
          <a:stretch>
            <a:fillRect/>
          </a:stretch>
        </p:blipFill>
        <p:spPr>
          <a:xfrm>
            <a:off x="1266444" y="1659636"/>
            <a:ext cx="301752" cy="301752"/>
          </a:xfrm>
          <a:prstGeom prst="rect">
            <a:avLst/>
          </a:prstGeom>
        </p:spPr>
      </p:pic>
      <p:sp>
        <p:nvSpPr>
          <p:cNvPr id="7" name="Text 4"/>
          <p:cNvSpPr txBox="1"/>
          <p:nvPr/>
        </p:nvSpPr>
        <p:spPr>
          <a:xfrm>
            <a:off x="548640" y="2194560"/>
            <a:ext cx="1737360" cy="320040"/>
          </a:xfrm>
          <a:prstGeom prst="rect">
            <a:avLst/>
          </a:prstGeom>
          <a:noFill/>
          <a:ln/>
        </p:spPr>
        <p:txBody>
          <a:bodyPr wrap="square" lIns="0" tIns="0" rIns="0" bIns="0" rtlCol="0" anchor="ctr"/>
          <a:lstStyle/>
          <a:p>
            <a:pPr algn="ctr" indent="0" marL="0">
              <a:buNone/>
            </a:pPr>
            <a:r>
              <a:rPr lang="en-US" sz="1500" b="1" dirty="0">
                <a:solidFill>
                  <a:srgbClr val="12355B"/>
                </a:solidFill>
                <a:latin typeface="Cambria" pitchFamily="34" charset="0"/>
                <a:ea typeface="Cambria" pitchFamily="34" charset="-122"/>
                <a:cs typeface="Cambria" pitchFamily="34" charset="-120"/>
              </a:rPr>
              <a:t>Contare i giorni</a:t>
            </a:r>
            <a:endParaRPr lang="en-US" sz="1500" dirty="0"/>
          </a:p>
        </p:txBody>
      </p:sp>
      <p:sp>
        <p:nvSpPr>
          <p:cNvPr id="8" name="Text 5"/>
          <p:cNvSpPr txBox="1"/>
          <p:nvPr/>
        </p:nvSpPr>
        <p:spPr>
          <a:xfrm>
            <a:off x="594360" y="2542032"/>
            <a:ext cx="1645920" cy="68580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Tenere un conteggio personale dei giorni di servizio e di attività didattica</a:t>
            </a:r>
            <a:endParaRPr lang="en-US" sz="1100" dirty="0"/>
          </a:p>
        </p:txBody>
      </p:sp>
      <p:sp>
        <p:nvSpPr>
          <p:cNvPr id="9" name="Shape 6"/>
          <p:cNvSpPr/>
          <p:nvPr/>
        </p:nvSpPr>
        <p:spPr>
          <a:xfrm rot="5400000">
            <a:off x="2404872" y="2221992"/>
            <a:ext cx="128016" cy="182880"/>
          </a:xfrm>
          <a:prstGeom prst="triangle">
            <a:avLst/>
          </a:prstGeom>
          <a:solidFill>
            <a:srgbClr val="2E8B57"/>
          </a:solidFill>
          <a:ln w="12700">
            <a:solidFill>
              <a:srgbClr val="2E8B57"/>
            </a:solidFill>
            <a:prstDash val="solid"/>
          </a:ln>
        </p:spPr>
      </p:sp>
      <p:sp>
        <p:nvSpPr>
          <p:cNvPr id="10" name="Shape 7"/>
          <p:cNvSpPr/>
          <p:nvPr/>
        </p:nvSpPr>
        <p:spPr>
          <a:xfrm>
            <a:off x="2560320" y="1371600"/>
            <a:ext cx="1920240" cy="1874520"/>
          </a:xfrm>
          <a:prstGeom prst="roundRect">
            <a:avLst>
              <a:gd name="adj" fmla="val 3902"/>
            </a:avLst>
          </a:prstGeom>
          <a:solidFill>
            <a:srgbClr val="EAF2F8"/>
          </a:solidFill>
          <a:ln w="12700">
            <a:solidFill>
              <a:srgbClr val="EAF2F8"/>
            </a:solidFill>
            <a:prstDash val="solid"/>
          </a:ln>
        </p:spPr>
      </p:sp>
      <p:sp>
        <p:nvSpPr>
          <p:cNvPr id="11" name="Shape 8"/>
          <p:cNvSpPr/>
          <p:nvPr/>
        </p:nvSpPr>
        <p:spPr>
          <a:xfrm>
            <a:off x="3218688" y="1508760"/>
            <a:ext cx="603504" cy="603504"/>
          </a:xfrm>
          <a:prstGeom prst="ellipse">
            <a:avLst/>
          </a:prstGeom>
          <a:solidFill>
            <a:srgbClr val="2E8B57"/>
          </a:solidFill>
          <a:ln w="12700">
            <a:solidFill>
              <a:srgbClr val="2E8B57"/>
            </a:solidFill>
            <a:prstDash val="solid"/>
          </a:ln>
        </p:spPr>
      </p:sp>
      <p:pic>
        <p:nvPicPr>
          <p:cNvPr id="12" name="Image 1" descr="preencoded.png">    </p:cNvPr>
          <p:cNvPicPr>
            <a:picLocks noChangeAspect="1"/>
          </p:cNvPicPr>
          <p:nvPr/>
        </p:nvPicPr>
        <p:blipFill>
          <a:blip r:embed="rId2"/>
          <a:stretch>
            <a:fillRect/>
          </a:stretch>
        </p:blipFill>
        <p:spPr>
          <a:xfrm>
            <a:off x="3369564" y="1659636"/>
            <a:ext cx="301752" cy="301752"/>
          </a:xfrm>
          <a:prstGeom prst="rect">
            <a:avLst/>
          </a:prstGeom>
        </p:spPr>
      </p:pic>
      <p:sp>
        <p:nvSpPr>
          <p:cNvPr id="13" name="Text 9"/>
          <p:cNvSpPr txBox="1"/>
          <p:nvPr/>
        </p:nvSpPr>
        <p:spPr>
          <a:xfrm>
            <a:off x="2651760" y="2194560"/>
            <a:ext cx="1737360" cy="320040"/>
          </a:xfrm>
          <a:prstGeom prst="rect">
            <a:avLst/>
          </a:prstGeom>
          <a:noFill/>
          <a:ln/>
        </p:spPr>
        <p:txBody>
          <a:bodyPr wrap="square" lIns="0" tIns="0" rIns="0" bIns="0" rtlCol="0" anchor="ctr"/>
          <a:lstStyle/>
          <a:p>
            <a:pPr algn="ctr" indent="0" marL="0">
              <a:buNone/>
            </a:pPr>
            <a:r>
              <a:rPr lang="en-US" sz="1500" b="1" dirty="0">
                <a:solidFill>
                  <a:srgbClr val="12355B"/>
                </a:solidFill>
                <a:latin typeface="Cambria" pitchFamily="34" charset="0"/>
                <a:ea typeface="Cambria" pitchFamily="34" charset="-122"/>
                <a:cs typeface="Cambria" pitchFamily="34" charset="-120"/>
              </a:rPr>
              <a:t>Conoscere il tutor</a:t>
            </a:r>
            <a:endParaRPr lang="en-US" sz="1500" dirty="0"/>
          </a:p>
        </p:txBody>
      </p:sp>
      <p:sp>
        <p:nvSpPr>
          <p:cNvPr id="14" name="Text 10"/>
          <p:cNvSpPr txBox="1"/>
          <p:nvPr/>
        </p:nvSpPr>
        <p:spPr>
          <a:xfrm>
            <a:off x="2697480" y="2542032"/>
            <a:ext cx="1645920" cy="68580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Chiedere il nominativo e programmare insieme il peer to peer</a:t>
            </a:r>
            <a:endParaRPr lang="en-US" sz="1100" dirty="0"/>
          </a:p>
        </p:txBody>
      </p:sp>
      <p:sp>
        <p:nvSpPr>
          <p:cNvPr id="15" name="Shape 11"/>
          <p:cNvSpPr/>
          <p:nvPr/>
        </p:nvSpPr>
        <p:spPr>
          <a:xfrm rot="5400000">
            <a:off x="4507992" y="2221992"/>
            <a:ext cx="128016" cy="182880"/>
          </a:xfrm>
          <a:prstGeom prst="triangle">
            <a:avLst/>
          </a:prstGeom>
          <a:solidFill>
            <a:srgbClr val="2E8B57"/>
          </a:solidFill>
          <a:ln w="12700">
            <a:solidFill>
              <a:srgbClr val="2E8B57"/>
            </a:solidFill>
            <a:prstDash val="solid"/>
          </a:ln>
        </p:spPr>
      </p:sp>
      <p:sp>
        <p:nvSpPr>
          <p:cNvPr id="16" name="Shape 12"/>
          <p:cNvSpPr/>
          <p:nvPr/>
        </p:nvSpPr>
        <p:spPr>
          <a:xfrm>
            <a:off x="4663440" y="1371600"/>
            <a:ext cx="1920240" cy="1874520"/>
          </a:xfrm>
          <a:prstGeom prst="roundRect">
            <a:avLst>
              <a:gd name="adj" fmla="val 3902"/>
            </a:avLst>
          </a:prstGeom>
          <a:solidFill>
            <a:srgbClr val="EAF2F8"/>
          </a:solidFill>
          <a:ln w="12700">
            <a:solidFill>
              <a:srgbClr val="EAF2F8"/>
            </a:solidFill>
            <a:prstDash val="solid"/>
          </a:ln>
        </p:spPr>
      </p:sp>
      <p:sp>
        <p:nvSpPr>
          <p:cNvPr id="17" name="Shape 13"/>
          <p:cNvSpPr/>
          <p:nvPr/>
        </p:nvSpPr>
        <p:spPr>
          <a:xfrm>
            <a:off x="5321808" y="1508760"/>
            <a:ext cx="603504" cy="603504"/>
          </a:xfrm>
          <a:prstGeom prst="ellipse">
            <a:avLst/>
          </a:prstGeom>
          <a:solidFill>
            <a:srgbClr val="2E8B57"/>
          </a:solidFill>
          <a:ln w="12700">
            <a:solidFill>
              <a:srgbClr val="2E8B57"/>
            </a:solidFill>
            <a:prstDash val="solid"/>
          </a:ln>
        </p:spPr>
      </p:sp>
      <p:pic>
        <p:nvPicPr>
          <p:cNvPr id="18" name="Image 2" descr="preencoded.png">    </p:cNvPr>
          <p:cNvPicPr>
            <a:picLocks noChangeAspect="1"/>
          </p:cNvPicPr>
          <p:nvPr/>
        </p:nvPicPr>
        <p:blipFill>
          <a:blip r:embed="rId3"/>
          <a:stretch>
            <a:fillRect/>
          </a:stretch>
        </p:blipFill>
        <p:spPr>
          <a:xfrm>
            <a:off x="5472684" y="1659636"/>
            <a:ext cx="301752" cy="301752"/>
          </a:xfrm>
          <a:prstGeom prst="rect">
            <a:avLst/>
          </a:prstGeom>
        </p:spPr>
      </p:pic>
      <p:sp>
        <p:nvSpPr>
          <p:cNvPr id="19" name="Text 14"/>
          <p:cNvSpPr txBox="1"/>
          <p:nvPr/>
        </p:nvSpPr>
        <p:spPr>
          <a:xfrm>
            <a:off x="4754880" y="2194560"/>
            <a:ext cx="1737360" cy="320040"/>
          </a:xfrm>
          <a:prstGeom prst="rect">
            <a:avLst/>
          </a:prstGeom>
          <a:noFill/>
          <a:ln/>
        </p:spPr>
        <p:txBody>
          <a:bodyPr wrap="square" lIns="0" tIns="0" rIns="0" bIns="0" rtlCol="0" anchor="ctr"/>
          <a:lstStyle/>
          <a:p>
            <a:pPr algn="ctr" indent="0" marL="0">
              <a:buNone/>
            </a:pPr>
            <a:r>
              <a:rPr lang="en-US" sz="1500" b="1" dirty="0">
                <a:solidFill>
                  <a:srgbClr val="12355B"/>
                </a:solidFill>
                <a:latin typeface="Cambria" pitchFamily="34" charset="0"/>
                <a:ea typeface="Cambria" pitchFamily="34" charset="-122"/>
                <a:cs typeface="Cambria" pitchFamily="34" charset="-120"/>
              </a:rPr>
              <a:t>Documentare</a:t>
            </a:r>
            <a:endParaRPr lang="en-US" sz="1500" dirty="0"/>
          </a:p>
        </p:txBody>
      </p:sp>
      <p:sp>
        <p:nvSpPr>
          <p:cNvPr id="20" name="Text 15"/>
          <p:cNvSpPr txBox="1"/>
          <p:nvPr/>
        </p:nvSpPr>
        <p:spPr>
          <a:xfrm>
            <a:off x="4800600" y="2542032"/>
            <a:ext cx="1645920" cy="68580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Progettazioni, verifiche, attività e prodotti delle classi per il portfolio</a:t>
            </a:r>
            <a:endParaRPr lang="en-US" sz="1100" dirty="0"/>
          </a:p>
        </p:txBody>
      </p:sp>
      <p:sp>
        <p:nvSpPr>
          <p:cNvPr id="21" name="Shape 16"/>
          <p:cNvSpPr/>
          <p:nvPr/>
        </p:nvSpPr>
        <p:spPr>
          <a:xfrm rot="5400000">
            <a:off x="6611112" y="2221992"/>
            <a:ext cx="128016" cy="182880"/>
          </a:xfrm>
          <a:prstGeom prst="triangle">
            <a:avLst/>
          </a:prstGeom>
          <a:solidFill>
            <a:srgbClr val="2E8B57"/>
          </a:solidFill>
          <a:ln w="12700">
            <a:solidFill>
              <a:srgbClr val="2E8B57"/>
            </a:solidFill>
            <a:prstDash val="solid"/>
          </a:ln>
        </p:spPr>
      </p:sp>
      <p:sp>
        <p:nvSpPr>
          <p:cNvPr id="22" name="Shape 17"/>
          <p:cNvSpPr/>
          <p:nvPr/>
        </p:nvSpPr>
        <p:spPr>
          <a:xfrm>
            <a:off x="6766560" y="1371600"/>
            <a:ext cx="1920240" cy="1874520"/>
          </a:xfrm>
          <a:prstGeom prst="roundRect">
            <a:avLst>
              <a:gd name="adj" fmla="val 3902"/>
            </a:avLst>
          </a:prstGeom>
          <a:solidFill>
            <a:srgbClr val="EAF2F8"/>
          </a:solidFill>
          <a:ln w="12700">
            <a:solidFill>
              <a:srgbClr val="EAF2F8"/>
            </a:solidFill>
            <a:prstDash val="solid"/>
          </a:ln>
        </p:spPr>
      </p:sp>
      <p:sp>
        <p:nvSpPr>
          <p:cNvPr id="23" name="Shape 18"/>
          <p:cNvSpPr/>
          <p:nvPr/>
        </p:nvSpPr>
        <p:spPr>
          <a:xfrm>
            <a:off x="7424928" y="1508760"/>
            <a:ext cx="603504" cy="603504"/>
          </a:xfrm>
          <a:prstGeom prst="ellipse">
            <a:avLst/>
          </a:prstGeom>
          <a:solidFill>
            <a:srgbClr val="2E8B57"/>
          </a:solidFill>
          <a:ln w="12700">
            <a:solidFill>
              <a:srgbClr val="2E8B57"/>
            </a:solidFill>
            <a:prstDash val="solid"/>
          </a:ln>
        </p:spPr>
      </p:sp>
      <p:pic>
        <p:nvPicPr>
          <p:cNvPr id="24" name="Image 3" descr="preencoded.png">    </p:cNvPr>
          <p:cNvPicPr>
            <a:picLocks noChangeAspect="1"/>
          </p:cNvPicPr>
          <p:nvPr/>
        </p:nvPicPr>
        <p:blipFill>
          <a:blip r:embed="rId4"/>
          <a:stretch>
            <a:fillRect/>
          </a:stretch>
        </p:blipFill>
        <p:spPr>
          <a:xfrm>
            <a:off x="7575804" y="1659636"/>
            <a:ext cx="301752" cy="301752"/>
          </a:xfrm>
          <a:prstGeom prst="rect">
            <a:avLst/>
          </a:prstGeom>
        </p:spPr>
      </p:pic>
      <p:sp>
        <p:nvSpPr>
          <p:cNvPr id="25" name="Text 19"/>
          <p:cNvSpPr txBox="1"/>
          <p:nvPr/>
        </p:nvSpPr>
        <p:spPr>
          <a:xfrm>
            <a:off x="6858000" y="2194560"/>
            <a:ext cx="1737360" cy="320040"/>
          </a:xfrm>
          <a:prstGeom prst="rect">
            <a:avLst/>
          </a:prstGeom>
          <a:noFill/>
          <a:ln/>
        </p:spPr>
        <p:txBody>
          <a:bodyPr wrap="square" lIns="0" tIns="0" rIns="0" bIns="0" rtlCol="0" anchor="ctr"/>
          <a:lstStyle/>
          <a:p>
            <a:pPr algn="ctr" indent="0" marL="0">
              <a:buNone/>
            </a:pPr>
            <a:r>
              <a:rPr lang="en-US" sz="1500" b="1" dirty="0">
                <a:solidFill>
                  <a:srgbClr val="12355B"/>
                </a:solidFill>
                <a:latin typeface="Cambria" pitchFamily="34" charset="0"/>
                <a:ea typeface="Cambria" pitchFamily="34" charset="-122"/>
                <a:cs typeface="Cambria" pitchFamily="34" charset="-120"/>
              </a:rPr>
              <a:t>Verificare gli accessi</a:t>
            </a:r>
            <a:endParaRPr lang="en-US" sz="1500" dirty="0"/>
          </a:p>
        </p:txBody>
      </p:sp>
      <p:sp>
        <p:nvSpPr>
          <p:cNvPr id="26" name="Text 20"/>
          <p:cNvSpPr txBox="1"/>
          <p:nvPr/>
        </p:nvSpPr>
        <p:spPr>
          <a:xfrm>
            <a:off x="6903720" y="2542032"/>
            <a:ext cx="1645920" cy="685800"/>
          </a:xfrm>
          <a:prstGeom prst="rect">
            <a:avLst/>
          </a:prstGeom>
          <a:noFill/>
          <a:ln/>
        </p:spPr>
        <p:txBody>
          <a:bodyPr wrap="square" lIns="0" tIns="0" rIns="0" bIns="0" rtlCol="0" anchor="t"/>
          <a:lstStyle/>
          <a:p>
            <a:pPr algn="ctr" indent="0" marL="0">
              <a:buNone/>
            </a:pPr>
            <a:r>
              <a:rPr lang="en-US" sz="1100" dirty="0">
                <a:solidFill>
                  <a:srgbClr val="1F2933"/>
                </a:solidFill>
                <a:latin typeface="Calibri" pitchFamily="34" charset="0"/>
                <a:ea typeface="Calibri" pitchFamily="34" charset="-122"/>
                <a:cs typeface="Calibri" pitchFamily="34" charset="-120"/>
              </a:rPr>
              <a:t>Credenziali SPID o CIE e indirizzo e-mail comunicato alla scuola</a:t>
            </a:r>
            <a:endParaRPr lang="en-US" sz="1100" dirty="0"/>
          </a:p>
        </p:txBody>
      </p:sp>
      <p:sp>
        <p:nvSpPr>
          <p:cNvPr id="27" name="Text 21"/>
          <p:cNvSpPr txBox="1"/>
          <p:nvPr/>
        </p:nvSpPr>
        <p:spPr>
          <a:xfrm>
            <a:off x="457200" y="3474720"/>
            <a:ext cx="8229600" cy="320040"/>
          </a:xfrm>
          <a:prstGeom prst="rect">
            <a:avLst/>
          </a:prstGeom>
          <a:noFill/>
          <a:ln/>
        </p:spPr>
        <p:txBody>
          <a:bodyPr wrap="square" lIns="0" tIns="0" rIns="0" bIns="0" rtlCol="0" anchor="ctr"/>
          <a:lstStyle/>
          <a:p>
            <a:pPr indent="0" marL="0">
              <a:buNone/>
            </a:pPr>
            <a:r>
              <a:rPr lang="en-US" sz="1400" b="1" dirty="0">
                <a:solidFill>
                  <a:srgbClr val="12355B"/>
                </a:solidFill>
                <a:latin typeface="Cambria" pitchFamily="34" charset="0"/>
                <a:ea typeface="Cambria" pitchFamily="34" charset="-122"/>
                <a:cs typeface="Cambria" pitchFamily="34" charset="-120"/>
              </a:rPr>
              <a:t>Con la segreteria</a:t>
            </a:r>
            <a:endParaRPr lang="en-US" sz="1400" dirty="0"/>
          </a:p>
        </p:txBody>
      </p:sp>
      <p:sp>
        <p:nvSpPr>
          <p:cNvPr id="28" name="Text 22"/>
          <p:cNvSpPr txBox="1"/>
          <p:nvPr/>
        </p:nvSpPr>
        <p:spPr>
          <a:xfrm>
            <a:off x="457200" y="3794760"/>
            <a:ext cx="8229600" cy="365760"/>
          </a:xfrm>
          <a:prstGeom prst="rect">
            <a:avLst/>
          </a:prstGeom>
          <a:noFill/>
          <a:ln/>
        </p:spPr>
        <p:txBody>
          <a:bodyPr wrap="square" lIns="0" tIns="0" rIns="0" bIns="0" rtlCol="0" anchor="ctr"/>
          <a:lstStyle/>
          <a:p>
            <a:pPr indent="0" marL="0">
              <a:buNone/>
            </a:pPr>
            <a:r>
              <a:rPr lang="en-US" sz="1250" dirty="0">
                <a:solidFill>
                  <a:srgbClr val="1F2933"/>
                </a:solidFill>
                <a:latin typeface="Calibri" pitchFamily="34" charset="0"/>
                <a:ea typeface="Calibri" pitchFamily="34" charset="-122"/>
                <a:cs typeface="Calibri" pitchFamily="34" charset="-120"/>
              </a:rPr>
              <a:t>Tempi e modalità della dichiarazione dei servizi pre-ruolo · natura del contratto e decorrenza del periodo di prova</a:t>
            </a:r>
            <a:endParaRPr lang="en-US" sz="1250" dirty="0"/>
          </a:p>
        </p:txBody>
      </p:sp>
      <p:sp>
        <p:nvSpPr>
          <p:cNvPr id="29" name="Text 23"/>
          <p:cNvSpPr txBox="1"/>
          <p:nvPr/>
        </p:nvSpPr>
        <p:spPr>
          <a:xfrm>
            <a:off x="457200" y="4206240"/>
            <a:ext cx="8229600" cy="320040"/>
          </a:xfrm>
          <a:prstGeom prst="rect">
            <a:avLst/>
          </a:prstGeom>
          <a:noFill/>
          <a:ln/>
        </p:spPr>
        <p:txBody>
          <a:bodyPr wrap="square" lIns="0" tIns="0" rIns="0" bIns="0" rtlCol="0" anchor="ctr"/>
          <a:lstStyle/>
          <a:p>
            <a:pPr indent="0" marL="0">
              <a:buNone/>
            </a:pPr>
            <a:r>
              <a:rPr lang="en-US" sz="1200" i="1" dirty="0">
                <a:solidFill>
                  <a:srgbClr val="5B6770"/>
                </a:solidFill>
                <a:latin typeface="Calibri" pitchFamily="34" charset="0"/>
                <a:ea typeface="Calibri" pitchFamily="34" charset="-122"/>
                <a:cs typeface="Calibri" pitchFamily="34" charset="-120"/>
              </a:rPr>
              <a:t>Seguire le comunicazioni della scuola, dell’USR e della scuola polo per la formazione.</a:t>
            </a:r>
            <a:endParaRPr lang="en-US" sz="1200" dirty="0"/>
          </a:p>
        </p:txBody>
      </p:sp>
      <p:sp>
        <p:nvSpPr>
          <p:cNvPr id="30" name="Text 24"/>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31" name="Text 25"/>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Adempimenti amministrativi iniziali</a:t>
            </a:r>
            <a:endParaRPr lang="en-US" sz="3000" dirty="0"/>
          </a:p>
        </p:txBody>
      </p:sp>
      <p:sp>
        <p:nvSpPr>
          <p:cNvPr id="3" name="Shape 1"/>
          <p:cNvSpPr/>
          <p:nvPr/>
        </p:nvSpPr>
        <p:spPr>
          <a:xfrm>
            <a:off x="457200" y="1097280"/>
            <a:ext cx="4023360" cy="1097280"/>
          </a:xfrm>
          <a:prstGeom prst="roundRect">
            <a:avLst>
              <a:gd name="adj" fmla="val 6667"/>
            </a:avLst>
          </a:prstGeom>
          <a:solidFill>
            <a:srgbClr val="EAF2F8"/>
          </a:solidFill>
          <a:ln w="12700">
            <a:solidFill>
              <a:srgbClr val="EAF2F8"/>
            </a:solidFill>
            <a:prstDash val="solid"/>
          </a:ln>
        </p:spPr>
      </p:sp>
      <p:sp>
        <p:nvSpPr>
          <p:cNvPr id="4" name="Shape 2"/>
          <p:cNvSpPr/>
          <p:nvPr/>
        </p:nvSpPr>
        <p:spPr>
          <a:xfrm>
            <a:off x="640080" y="1371600"/>
            <a:ext cx="548640" cy="548640"/>
          </a:xfrm>
          <a:prstGeom prst="ellipse">
            <a:avLst/>
          </a:prstGeom>
          <a:solidFill>
            <a:srgbClr val="12355B"/>
          </a:solidFill>
          <a:ln w="12700">
            <a:solidFill>
              <a:srgbClr val="12355B"/>
            </a:solidFill>
            <a:prstDash val="solid"/>
          </a:ln>
        </p:spPr>
      </p:sp>
      <p:pic>
        <p:nvPicPr>
          <p:cNvPr id="5" name="Image 0" descr="preencoded.png">    </p:cNvPr>
          <p:cNvPicPr>
            <a:picLocks noChangeAspect="1"/>
          </p:cNvPicPr>
          <p:nvPr/>
        </p:nvPicPr>
        <p:blipFill>
          <a:blip r:embed="rId1"/>
          <a:stretch>
            <a:fillRect/>
          </a:stretch>
        </p:blipFill>
        <p:spPr>
          <a:xfrm>
            <a:off x="777240" y="1508760"/>
            <a:ext cx="274320" cy="274320"/>
          </a:xfrm>
          <a:prstGeom prst="rect">
            <a:avLst/>
          </a:prstGeom>
        </p:spPr>
      </p:pic>
      <p:sp>
        <p:nvSpPr>
          <p:cNvPr id="6" name="Text 3"/>
          <p:cNvSpPr txBox="1"/>
          <p:nvPr/>
        </p:nvSpPr>
        <p:spPr>
          <a:xfrm>
            <a:off x="1371600" y="1207008"/>
            <a:ext cx="297180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Documentazione di rito</a:t>
            </a:r>
            <a:endParaRPr lang="en-US" sz="1500" dirty="0"/>
          </a:p>
        </p:txBody>
      </p:sp>
      <p:sp>
        <p:nvSpPr>
          <p:cNvPr id="7" name="Text 4"/>
          <p:cNvSpPr txBox="1"/>
          <p:nvPr/>
        </p:nvSpPr>
        <p:spPr>
          <a:xfrm>
            <a:off x="1371600" y="1527048"/>
            <a:ext cx="2971800" cy="59436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Dichiarazioni sostitutive (cittadinanza, diritti politici, titolo di studio, casellario) e di assenza di incompatibilità, nei tempi indicati dalla segreteria</a:t>
            </a:r>
            <a:endParaRPr lang="en-US" sz="1150" dirty="0"/>
          </a:p>
        </p:txBody>
      </p:sp>
      <p:sp>
        <p:nvSpPr>
          <p:cNvPr id="8" name="Shape 5"/>
          <p:cNvSpPr/>
          <p:nvPr/>
        </p:nvSpPr>
        <p:spPr>
          <a:xfrm>
            <a:off x="4663440" y="1097280"/>
            <a:ext cx="4023360" cy="1097280"/>
          </a:xfrm>
          <a:prstGeom prst="roundRect">
            <a:avLst>
              <a:gd name="adj" fmla="val 6667"/>
            </a:avLst>
          </a:prstGeom>
          <a:solidFill>
            <a:srgbClr val="EAF2F8"/>
          </a:solidFill>
          <a:ln w="12700">
            <a:solidFill>
              <a:srgbClr val="EAF2F8"/>
            </a:solidFill>
            <a:prstDash val="solid"/>
          </a:ln>
        </p:spPr>
      </p:sp>
      <p:sp>
        <p:nvSpPr>
          <p:cNvPr id="9" name="Shape 6"/>
          <p:cNvSpPr/>
          <p:nvPr/>
        </p:nvSpPr>
        <p:spPr>
          <a:xfrm>
            <a:off x="4846320" y="1371600"/>
            <a:ext cx="548640" cy="548640"/>
          </a:xfrm>
          <a:prstGeom prst="ellipse">
            <a:avLst/>
          </a:prstGeom>
          <a:solidFill>
            <a:srgbClr val="12355B"/>
          </a:solidFill>
          <a:ln w="12700">
            <a:solidFill>
              <a:srgbClr val="12355B"/>
            </a:solidFill>
            <a:prstDash val="solid"/>
          </a:ln>
        </p:spPr>
      </p:sp>
      <p:pic>
        <p:nvPicPr>
          <p:cNvPr id="10" name="Image 1" descr="preencoded.png">    </p:cNvPr>
          <p:cNvPicPr>
            <a:picLocks noChangeAspect="1"/>
          </p:cNvPicPr>
          <p:nvPr/>
        </p:nvPicPr>
        <p:blipFill>
          <a:blip r:embed="rId2"/>
          <a:stretch>
            <a:fillRect/>
          </a:stretch>
        </p:blipFill>
        <p:spPr>
          <a:xfrm>
            <a:off x="4983480" y="1508760"/>
            <a:ext cx="274320" cy="274320"/>
          </a:xfrm>
          <a:prstGeom prst="rect">
            <a:avLst/>
          </a:prstGeom>
        </p:spPr>
      </p:pic>
      <p:sp>
        <p:nvSpPr>
          <p:cNvPr id="11" name="Text 7"/>
          <p:cNvSpPr txBox="1"/>
          <p:nvPr/>
        </p:nvSpPr>
        <p:spPr>
          <a:xfrm>
            <a:off x="5577840" y="1207008"/>
            <a:ext cx="297180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Dichiarazione dei servizi</a:t>
            </a:r>
            <a:endParaRPr lang="en-US" sz="1500" dirty="0"/>
          </a:p>
        </p:txBody>
      </p:sp>
      <p:sp>
        <p:nvSpPr>
          <p:cNvPr id="12" name="Text 8"/>
          <p:cNvSpPr txBox="1"/>
          <p:nvPr/>
        </p:nvSpPr>
        <p:spPr>
          <a:xfrm>
            <a:off x="5577840" y="1527048"/>
            <a:ext cx="2971800" cy="59436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Tutti i servizi pre-ruolo vanno dichiarati su Istanze Online: sono la base della futura ricostruzione di carriera</a:t>
            </a:r>
            <a:endParaRPr lang="en-US" sz="1150" dirty="0"/>
          </a:p>
        </p:txBody>
      </p:sp>
      <p:sp>
        <p:nvSpPr>
          <p:cNvPr id="13" name="Shape 9"/>
          <p:cNvSpPr/>
          <p:nvPr/>
        </p:nvSpPr>
        <p:spPr>
          <a:xfrm>
            <a:off x="457200" y="2331720"/>
            <a:ext cx="4023360" cy="1097280"/>
          </a:xfrm>
          <a:prstGeom prst="roundRect">
            <a:avLst>
              <a:gd name="adj" fmla="val 6667"/>
            </a:avLst>
          </a:prstGeom>
          <a:solidFill>
            <a:srgbClr val="EAF2F8"/>
          </a:solidFill>
          <a:ln w="12700">
            <a:solidFill>
              <a:srgbClr val="EAF2F8"/>
            </a:solidFill>
            <a:prstDash val="solid"/>
          </a:ln>
        </p:spPr>
      </p:sp>
      <p:sp>
        <p:nvSpPr>
          <p:cNvPr id="14" name="Shape 10"/>
          <p:cNvSpPr/>
          <p:nvPr/>
        </p:nvSpPr>
        <p:spPr>
          <a:xfrm>
            <a:off x="640080" y="2606040"/>
            <a:ext cx="548640" cy="548640"/>
          </a:xfrm>
          <a:prstGeom prst="ellipse">
            <a:avLst/>
          </a:prstGeom>
          <a:solidFill>
            <a:srgbClr val="12355B"/>
          </a:solidFill>
          <a:ln w="12700">
            <a:solidFill>
              <a:srgbClr val="12355B"/>
            </a:solidFill>
            <a:prstDash val="solid"/>
          </a:ln>
        </p:spPr>
      </p:sp>
      <p:pic>
        <p:nvPicPr>
          <p:cNvPr id="15" name="Image 2" descr="preencoded.png">    </p:cNvPr>
          <p:cNvPicPr>
            <a:picLocks noChangeAspect="1"/>
          </p:cNvPicPr>
          <p:nvPr/>
        </p:nvPicPr>
        <p:blipFill>
          <a:blip r:embed="rId3"/>
          <a:stretch>
            <a:fillRect/>
          </a:stretch>
        </p:blipFill>
        <p:spPr>
          <a:xfrm>
            <a:off x="777240" y="2743200"/>
            <a:ext cx="274320" cy="274320"/>
          </a:xfrm>
          <a:prstGeom prst="rect">
            <a:avLst/>
          </a:prstGeom>
        </p:spPr>
      </p:pic>
      <p:sp>
        <p:nvSpPr>
          <p:cNvPr id="16" name="Text 11"/>
          <p:cNvSpPr txBox="1"/>
          <p:nvPr/>
        </p:nvSpPr>
        <p:spPr>
          <a:xfrm>
            <a:off x="1371600" y="2441448"/>
            <a:ext cx="297180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Posizione previdenziale</a:t>
            </a:r>
            <a:endParaRPr lang="en-US" sz="1500" dirty="0"/>
          </a:p>
        </p:txBody>
      </p:sp>
      <p:sp>
        <p:nvSpPr>
          <p:cNvPr id="17" name="Text 12"/>
          <p:cNvSpPr txBox="1"/>
          <p:nvPr/>
        </p:nvSpPr>
        <p:spPr>
          <a:xfrm>
            <a:off x="1371600" y="2761488"/>
            <a:ext cx="2971800" cy="59436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Periodi pre-ruolo utili per la pensione: computo, riscatto (es. laurea), ricongiunzione, totalizzazione, cumulo; domande all’INPS</a:t>
            </a:r>
            <a:endParaRPr lang="en-US" sz="1150" dirty="0"/>
          </a:p>
        </p:txBody>
      </p:sp>
      <p:sp>
        <p:nvSpPr>
          <p:cNvPr id="18" name="Shape 13"/>
          <p:cNvSpPr/>
          <p:nvPr/>
        </p:nvSpPr>
        <p:spPr>
          <a:xfrm>
            <a:off x="4663440" y="2331720"/>
            <a:ext cx="4023360" cy="1097280"/>
          </a:xfrm>
          <a:prstGeom prst="roundRect">
            <a:avLst>
              <a:gd name="adj" fmla="val 6667"/>
            </a:avLst>
          </a:prstGeom>
          <a:solidFill>
            <a:srgbClr val="EAF2F8"/>
          </a:solidFill>
          <a:ln w="12700">
            <a:solidFill>
              <a:srgbClr val="EAF2F8"/>
            </a:solidFill>
            <a:prstDash val="solid"/>
          </a:ln>
        </p:spPr>
      </p:sp>
      <p:sp>
        <p:nvSpPr>
          <p:cNvPr id="19" name="Shape 14"/>
          <p:cNvSpPr/>
          <p:nvPr/>
        </p:nvSpPr>
        <p:spPr>
          <a:xfrm>
            <a:off x="4846320" y="2606040"/>
            <a:ext cx="548640" cy="548640"/>
          </a:xfrm>
          <a:prstGeom prst="ellipse">
            <a:avLst/>
          </a:prstGeom>
          <a:solidFill>
            <a:srgbClr val="12355B"/>
          </a:solidFill>
          <a:ln w="12700">
            <a:solidFill>
              <a:srgbClr val="12355B"/>
            </a:solidFill>
            <a:prstDash val="solid"/>
          </a:ln>
        </p:spPr>
      </p:sp>
      <p:pic>
        <p:nvPicPr>
          <p:cNvPr id="20" name="Image 3" descr="preencoded.png">    </p:cNvPr>
          <p:cNvPicPr>
            <a:picLocks noChangeAspect="1"/>
          </p:cNvPicPr>
          <p:nvPr/>
        </p:nvPicPr>
        <p:blipFill>
          <a:blip r:embed="rId4"/>
          <a:stretch>
            <a:fillRect/>
          </a:stretch>
        </p:blipFill>
        <p:spPr>
          <a:xfrm>
            <a:off x="4983480" y="2743200"/>
            <a:ext cx="274320" cy="274320"/>
          </a:xfrm>
          <a:prstGeom prst="rect">
            <a:avLst/>
          </a:prstGeom>
        </p:spPr>
      </p:pic>
      <p:sp>
        <p:nvSpPr>
          <p:cNvPr id="21" name="Text 15"/>
          <p:cNvSpPr txBox="1"/>
          <p:nvPr/>
        </p:nvSpPr>
        <p:spPr>
          <a:xfrm>
            <a:off x="5577840" y="2441448"/>
            <a:ext cx="2971800" cy="32004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TFS/TFR e Fondo Espero</a:t>
            </a:r>
            <a:endParaRPr lang="en-US" sz="1500" dirty="0"/>
          </a:p>
        </p:txBody>
      </p:sp>
      <p:sp>
        <p:nvSpPr>
          <p:cNvPr id="22" name="Text 16"/>
          <p:cNvSpPr txBox="1"/>
          <p:nvPr/>
        </p:nvSpPr>
        <p:spPr>
          <a:xfrm>
            <a:off x="5577840" y="2761488"/>
            <a:ext cx="2971800" cy="59436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Assunti dal 2001: regime TFR. Dal 1° settembre 2025 adesione automatica al Fondo Espero (pensione complementare), salvo rinuncia</a:t>
            </a:r>
            <a:endParaRPr lang="en-US" sz="1150" dirty="0"/>
          </a:p>
        </p:txBody>
      </p:sp>
      <p:sp>
        <p:nvSpPr>
          <p:cNvPr id="23" name="Shape 17"/>
          <p:cNvSpPr/>
          <p:nvPr/>
        </p:nvSpPr>
        <p:spPr>
          <a:xfrm>
            <a:off x="457200" y="3675888"/>
            <a:ext cx="8229600" cy="896112"/>
          </a:xfrm>
          <a:prstGeom prst="roundRect">
            <a:avLst>
              <a:gd name="adj" fmla="val 8163"/>
            </a:avLst>
          </a:prstGeom>
          <a:solidFill>
            <a:srgbClr val="FDF0E4"/>
          </a:solidFill>
          <a:ln w="12700">
            <a:solidFill>
              <a:srgbClr val="FDF0E4"/>
            </a:solidFill>
            <a:prstDash val="solid"/>
          </a:ln>
        </p:spPr>
      </p:sp>
      <p:pic>
        <p:nvPicPr>
          <p:cNvPr id="24" name="Image 4" descr="preencoded.png">    </p:cNvPr>
          <p:cNvPicPr>
            <a:picLocks noChangeAspect="1"/>
          </p:cNvPicPr>
          <p:nvPr/>
        </p:nvPicPr>
        <p:blipFill>
          <a:blip r:embed="rId5"/>
          <a:stretch>
            <a:fillRect/>
          </a:stretch>
        </p:blipFill>
        <p:spPr>
          <a:xfrm>
            <a:off x="640080" y="3931920"/>
            <a:ext cx="365760" cy="365760"/>
          </a:xfrm>
          <a:prstGeom prst="rect">
            <a:avLst/>
          </a:prstGeom>
        </p:spPr>
      </p:pic>
      <p:sp>
        <p:nvSpPr>
          <p:cNvPr id="25" name="Text 18"/>
          <p:cNvSpPr txBox="1"/>
          <p:nvPr/>
        </p:nvSpPr>
        <p:spPr>
          <a:xfrm>
            <a:off x="1188720" y="3749040"/>
            <a:ext cx="7315200" cy="749808"/>
          </a:xfrm>
          <a:prstGeom prst="rect">
            <a:avLst/>
          </a:prstGeom>
          <a:noFill/>
          <a:ln/>
        </p:spPr>
        <p:txBody>
          <a:bodyPr wrap="square" lIns="0" tIns="0" rIns="0" bIns="0" rtlCol="0" anchor="ctr"/>
          <a:lstStyle/>
          <a:p>
            <a:pPr indent="0" marL="0">
              <a:buNone/>
            </a:pPr>
            <a:r>
              <a:rPr lang="en-US" sz="1200" b="1" dirty="0">
                <a:solidFill>
                  <a:srgbClr val="1F2933"/>
                </a:solidFill>
                <a:latin typeface="Calibri" pitchFamily="34" charset="0"/>
                <a:ea typeface="Calibri" pitchFamily="34" charset="-122"/>
                <a:cs typeface="Calibri" pitchFamily="34" charset="-120"/>
              </a:rPr>
              <a:t>Da ricordare: </a:t>
            </a:r>
            <a:pPr indent="0" marL="0">
              <a:buNone/>
            </a:pPr>
            <a:r>
              <a:rPr lang="en-US" sz="1200" dirty="0">
                <a:solidFill>
                  <a:srgbClr val="1F2933"/>
                </a:solidFill>
                <a:latin typeface="Calibri" pitchFamily="34" charset="0"/>
                <a:ea typeface="Calibri" pitchFamily="34" charset="-122"/>
                <a:cs typeface="Calibri" pitchFamily="34" charset="-120"/>
              </a:rPr>
              <a:t>la ricostruzione di carriera si chiede su Istanze Online dopo la conferma in ruolo. </a:t>
            </a:r>
            <a:pPr indent="0" marL="0">
              <a:buNone/>
            </a:pPr>
            <a:r>
              <a:rPr lang="en-US" sz="1200" b="1" dirty="0">
                <a:solidFill>
                  <a:srgbClr val="1F2933"/>
                </a:solidFill>
                <a:latin typeface="Calibri" pitchFamily="34" charset="0"/>
                <a:ea typeface="Calibri" pitchFamily="34" charset="-122"/>
                <a:cs typeface="Calibri" pitchFamily="34" charset="-120"/>
              </a:rPr>
              <a:t>Conservare </a:t>
            </a:r>
            <a:pPr indent="0" marL="0">
              <a:buNone/>
            </a:pPr>
            <a:r>
              <a:rPr lang="en-US" sz="1200" dirty="0">
                <a:solidFill>
                  <a:srgbClr val="1F2933"/>
                </a:solidFill>
                <a:latin typeface="Calibri" pitchFamily="34" charset="0"/>
                <a:ea typeface="Calibri" pitchFamily="34" charset="-122"/>
                <a:cs typeface="Calibri" pitchFamily="34" charset="-120"/>
              </a:rPr>
              <a:t>copia di tutte le dichiarazioni presentate e verificare con la segreteria del personale la correttezza della propria posizione.</a:t>
            </a:r>
            <a:endParaRPr lang="en-US" sz="1200" dirty="0"/>
          </a:p>
        </p:txBody>
      </p:sp>
      <p:sp>
        <p:nvSpPr>
          <p:cNvPr id="26" name="Text 19"/>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27" name="Text 20"/>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594360"/>
          </a:xfrm>
          <a:prstGeom prst="rect">
            <a:avLst/>
          </a:prstGeom>
          <a:noFill/>
          <a:ln/>
        </p:spPr>
        <p:txBody>
          <a:bodyPr wrap="square" lIns="0" tIns="0" rIns="0" bIns="0" rtlCol="0" anchor="ctr"/>
          <a:lstStyle/>
          <a:p>
            <a:pPr indent="0" marL="0">
              <a:buNone/>
            </a:pPr>
            <a:r>
              <a:rPr lang="en-US" sz="3000" b="1" dirty="0">
                <a:solidFill>
                  <a:srgbClr val="12355B"/>
                </a:solidFill>
                <a:latin typeface="Cambria" pitchFamily="34" charset="0"/>
                <a:ea typeface="Cambria" pitchFamily="34" charset="-122"/>
                <a:cs typeface="Cambria" pitchFamily="34" charset="-120"/>
              </a:rPr>
              <a:t>Da sapere: vincolo triennale e Carta del docente</a:t>
            </a:r>
            <a:endParaRPr lang="en-US" sz="3000" dirty="0"/>
          </a:p>
        </p:txBody>
      </p:sp>
      <p:sp>
        <p:nvSpPr>
          <p:cNvPr id="3" name="Shape 1"/>
          <p:cNvSpPr/>
          <p:nvPr/>
        </p:nvSpPr>
        <p:spPr>
          <a:xfrm>
            <a:off x="457200" y="1097280"/>
            <a:ext cx="3977640" cy="3474720"/>
          </a:xfrm>
          <a:prstGeom prst="roundRect">
            <a:avLst>
              <a:gd name="adj" fmla="val 2105"/>
            </a:avLst>
          </a:prstGeom>
          <a:solidFill>
            <a:srgbClr val="EAF2F8"/>
          </a:solidFill>
          <a:ln w="12700">
            <a:solidFill>
              <a:srgbClr val="EAF2F8"/>
            </a:solidFill>
            <a:prstDash val="solid"/>
          </a:ln>
        </p:spPr>
      </p:sp>
      <p:sp>
        <p:nvSpPr>
          <p:cNvPr id="4" name="Shape 2"/>
          <p:cNvSpPr/>
          <p:nvPr/>
        </p:nvSpPr>
        <p:spPr>
          <a:xfrm>
            <a:off x="685800" y="1280160"/>
            <a:ext cx="594360" cy="594360"/>
          </a:xfrm>
          <a:prstGeom prst="ellipse">
            <a:avLst/>
          </a:prstGeom>
          <a:solidFill>
            <a:srgbClr val="2A6F97"/>
          </a:solidFill>
          <a:ln w="12700">
            <a:solidFill>
              <a:srgbClr val="2A6F97"/>
            </a:solidFill>
            <a:prstDash val="solid"/>
          </a:ln>
        </p:spPr>
      </p:sp>
      <p:pic>
        <p:nvPicPr>
          <p:cNvPr id="5" name="Image 0" descr="preencoded.png">    </p:cNvPr>
          <p:cNvPicPr>
            <a:picLocks noChangeAspect="1"/>
          </p:cNvPicPr>
          <p:nvPr/>
        </p:nvPicPr>
        <p:blipFill>
          <a:blip r:embed="rId1"/>
          <a:stretch>
            <a:fillRect/>
          </a:stretch>
        </p:blipFill>
        <p:spPr>
          <a:xfrm>
            <a:off x="834390" y="1428750"/>
            <a:ext cx="297180" cy="297180"/>
          </a:xfrm>
          <a:prstGeom prst="rect">
            <a:avLst/>
          </a:prstGeom>
        </p:spPr>
      </p:pic>
      <p:sp>
        <p:nvSpPr>
          <p:cNvPr id="6" name="Text 3"/>
          <p:cNvSpPr txBox="1"/>
          <p:nvPr/>
        </p:nvSpPr>
        <p:spPr>
          <a:xfrm>
            <a:off x="1417320" y="1325880"/>
            <a:ext cx="2926080" cy="50292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Vincolo triennale di permanenza</a:t>
            </a:r>
            <a:endParaRPr lang="en-US" sz="1500" dirty="0"/>
          </a:p>
        </p:txBody>
      </p:sp>
      <p:sp>
        <p:nvSpPr>
          <p:cNvPr id="7" name="Text 4"/>
          <p:cNvSpPr txBox="1"/>
          <p:nvPr/>
        </p:nvSpPr>
        <p:spPr>
          <a:xfrm>
            <a:off x="685800" y="2011680"/>
            <a:ext cx="3611880" cy="246888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Tre anni nella scuola di titolarità (art. 399, c. 3, D.Lgs. 297/1994)</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Superare l’anno di prova non consente automaticamente di cambiare scuola</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Fatte salve le eccezioni di legge, come esubero o soprannumero sopravvenuto</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Prima di chiedere mobilità o assegnazione provvisoria, verificare la propria posizione</a:t>
            </a:r>
            <a:endParaRPr lang="en-US" sz="1250" dirty="0"/>
          </a:p>
        </p:txBody>
      </p:sp>
      <p:sp>
        <p:nvSpPr>
          <p:cNvPr id="8" name="Shape 5"/>
          <p:cNvSpPr/>
          <p:nvPr/>
        </p:nvSpPr>
        <p:spPr>
          <a:xfrm>
            <a:off x="4709160" y="1097280"/>
            <a:ext cx="3977640" cy="3474720"/>
          </a:xfrm>
          <a:prstGeom prst="roundRect">
            <a:avLst>
              <a:gd name="adj" fmla="val 2105"/>
            </a:avLst>
          </a:prstGeom>
          <a:solidFill>
            <a:srgbClr val="EAF2F8"/>
          </a:solidFill>
          <a:ln w="12700">
            <a:solidFill>
              <a:srgbClr val="EAF2F8"/>
            </a:solidFill>
            <a:prstDash val="solid"/>
          </a:ln>
        </p:spPr>
      </p:sp>
      <p:sp>
        <p:nvSpPr>
          <p:cNvPr id="9" name="Shape 6"/>
          <p:cNvSpPr/>
          <p:nvPr/>
        </p:nvSpPr>
        <p:spPr>
          <a:xfrm>
            <a:off x="4937760" y="1280160"/>
            <a:ext cx="594360" cy="594360"/>
          </a:xfrm>
          <a:prstGeom prst="ellipse">
            <a:avLst/>
          </a:prstGeom>
          <a:solidFill>
            <a:srgbClr val="E07A1F"/>
          </a:solidFill>
          <a:ln w="12700">
            <a:solidFill>
              <a:srgbClr val="E07A1F"/>
            </a:solidFill>
            <a:prstDash val="solid"/>
          </a:ln>
        </p:spPr>
      </p:sp>
      <p:pic>
        <p:nvPicPr>
          <p:cNvPr id="10" name="Image 1" descr="preencoded.png">    </p:cNvPr>
          <p:cNvPicPr>
            <a:picLocks noChangeAspect="1"/>
          </p:cNvPicPr>
          <p:nvPr/>
        </p:nvPicPr>
        <p:blipFill>
          <a:blip r:embed="rId2"/>
          <a:stretch>
            <a:fillRect/>
          </a:stretch>
        </p:blipFill>
        <p:spPr>
          <a:xfrm>
            <a:off x="5086350" y="1428750"/>
            <a:ext cx="297180" cy="297180"/>
          </a:xfrm>
          <a:prstGeom prst="rect">
            <a:avLst/>
          </a:prstGeom>
        </p:spPr>
      </p:pic>
      <p:sp>
        <p:nvSpPr>
          <p:cNvPr id="11" name="Text 7"/>
          <p:cNvSpPr txBox="1"/>
          <p:nvPr/>
        </p:nvSpPr>
        <p:spPr>
          <a:xfrm>
            <a:off x="5669280" y="1325880"/>
            <a:ext cx="2926080" cy="502920"/>
          </a:xfrm>
          <a:prstGeom prst="rect">
            <a:avLst/>
          </a:prstGeom>
          <a:noFill/>
          <a:ln/>
        </p:spPr>
        <p:txBody>
          <a:bodyPr wrap="square" lIns="0" tIns="0" rIns="0" bIns="0" rtlCol="0" anchor="ctr"/>
          <a:lstStyle/>
          <a:p>
            <a:pPr indent="0" marL="0">
              <a:buNone/>
            </a:pPr>
            <a:r>
              <a:rPr lang="en-US" sz="1500" b="1" dirty="0">
                <a:solidFill>
                  <a:srgbClr val="12355B"/>
                </a:solidFill>
                <a:latin typeface="Cambria" pitchFamily="34" charset="0"/>
                <a:ea typeface="Cambria" pitchFamily="34" charset="-122"/>
                <a:cs typeface="Cambria" pitchFamily="34" charset="-120"/>
              </a:rPr>
              <a:t>Carta del docente</a:t>
            </a:r>
            <a:endParaRPr lang="en-US" sz="1500" dirty="0"/>
          </a:p>
        </p:txBody>
      </p:sp>
      <p:sp>
        <p:nvSpPr>
          <p:cNvPr id="12" name="Text 8"/>
          <p:cNvSpPr txBox="1"/>
          <p:nvPr/>
        </p:nvSpPr>
        <p:spPr>
          <a:xfrm>
            <a:off x="4937760" y="2011680"/>
            <a:ext cx="3611880" cy="2468880"/>
          </a:xfrm>
          <a:prstGeom prst="rect">
            <a:avLst/>
          </a:prstGeom>
          <a:noFill/>
          <a:ln/>
        </p:spPr>
        <p:txBody>
          <a:bodyPr wrap="square" lIns="0" tIns="0" rIns="0" bIns="0" rtlCol="0" anchor="t"/>
          <a:lstStyle/>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Spetta ai docenti di ruolo (art. 3, c. 5-bis, DL 127/2025, conv. L. 164/2025)</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Importo 2026/27 da definire con decreto interministeriale, previsto entro il 30 gennaio</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Residui 2025/26 utilizzabili fino al 31 agosto 2027; credito 2024/25 scaduto il 31 agosto 2026</a:t>
            </a:r>
            <a:endParaRPr lang="en-US" sz="1250" dirty="0"/>
          </a:p>
          <a:p>
            <a:pPr marL="342900" indent="-342900">
              <a:spcAft>
                <a:spcPts val="500"/>
              </a:spcAft>
              <a:buSzPct val="100000"/>
              <a:buChar char="•"/>
            </a:pPr>
            <a:r>
              <a:rPr lang="en-US" sz="1250" dirty="0">
                <a:solidFill>
                  <a:srgbClr val="1F2933"/>
                </a:solidFill>
                <a:latin typeface="Calibri" pitchFamily="34" charset="0"/>
                <a:ea typeface="Calibri" pitchFamily="34" charset="-122"/>
                <a:cs typeface="Calibri" pitchFamily="34" charset="-120"/>
              </a:rPr>
              <a:t>Utilizzabile per la formazione facoltativa, anche su S.O.F.I.A.</a:t>
            </a:r>
            <a:endParaRPr lang="en-US" sz="1250" dirty="0"/>
          </a:p>
        </p:txBody>
      </p:sp>
      <p:sp>
        <p:nvSpPr>
          <p:cNvPr id="13" name="Text 9"/>
          <p:cNvSpPr txBox="1"/>
          <p:nvPr/>
        </p:nvSpPr>
        <p:spPr>
          <a:xfrm>
            <a:off x="457200" y="4754880"/>
            <a:ext cx="5486400" cy="274320"/>
          </a:xfrm>
          <a:prstGeom prst="rect">
            <a:avLst/>
          </a:prstGeom>
          <a:noFill/>
          <a:ln/>
        </p:spPr>
        <p:txBody>
          <a:bodyPr wrap="square" lIns="0" tIns="0" rIns="0" bIns="0" rtlCol="0" anchor="ctr"/>
          <a:lstStyle/>
          <a:p>
            <a:pPr indent="0" marL="0">
              <a:buNone/>
            </a:pPr>
            <a:r>
              <a:rPr lang="en-US" sz="900" dirty="0">
                <a:solidFill>
                  <a:srgbClr val="5B6770"/>
                </a:solidFill>
                <a:latin typeface="Calibri" pitchFamily="34" charset="0"/>
                <a:ea typeface="Calibri" pitchFamily="34" charset="-122"/>
                <a:cs typeface="Calibri" pitchFamily="34" charset="-120"/>
              </a:rPr>
              <a:t>Anno di formazione e prova · a.s. 2026/27</a:t>
            </a:r>
            <a:endParaRPr lang="en-US" sz="900" dirty="0"/>
          </a:p>
        </p:txBody>
      </p:sp>
      <p:sp>
        <p:nvSpPr>
          <p:cNvPr id="14" name="Text 10"/>
          <p:cNvSpPr txBox="1"/>
          <p:nvPr/>
        </p:nvSpPr>
        <p:spPr>
          <a:xfrm>
            <a:off x="8138160" y="4754880"/>
            <a:ext cx="548640" cy="274320"/>
          </a:xfrm>
          <a:prstGeom prst="rect">
            <a:avLst/>
          </a:prstGeom>
          <a:noFill/>
          <a:ln/>
        </p:spPr>
        <p:txBody>
          <a:bodyPr wrap="square" lIns="0" tIns="0" rIns="0" bIns="0" rtlCol="0" anchor="ctr"/>
          <a:lstStyle/>
          <a:p>
            <a:pPr algn="r" indent="0" marL="0">
              <a:buNone/>
            </a:pPr>
            <a:r>
              <a:rPr lang="en-US" sz="900" dirty="0">
                <a:solidFill>
                  <a:srgbClr val="5B6770"/>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Anno di formazione e prova 2026/27</dc:title>
  <dc:subject>PptxGenJS Presentation</dc:subject>
  <dc:creator>PptxGenJS</dc:creator>
  <cp:lastModifiedBy>PptxGenJS</cp:lastModifiedBy>
  <cp:revision>1</cp:revision>
  <dcterms:created xsi:type="dcterms:W3CDTF">2026-09-26T08:25:47Z</dcterms:created>
  <dcterms:modified xsi:type="dcterms:W3CDTF">2026-09-26T08:25:47Z</dcterms:modified>
</cp:coreProperties>
</file>